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verage" panose="020B0604020202020204" charset="0"/>
      <p:regular r:id="rId11"/>
    </p:embeddedFont>
    <p:embeddedFont>
      <p:font typeface="Indie Flower" panose="020B0604020202020204" charset="0"/>
      <p:regular r:id="rId12"/>
    </p:embeddedFont>
    <p:embeddedFont>
      <p:font typeface="Staatliches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8" roundtripDataSignature="AMtx7mgiOY2qz94PJE955rL5VWKRDGk/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7CDAD-6BC5-BF98-6A0C-3D069D4F31A5}" v="2" dt="2024-09-27T17:03:4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iberte, Aidan" userId="S::aidan.laliberte@uconn.edu::0997433e-9340-4e99-bff0-50967e3ceb61" providerId="AD" clId="Web-{1127CDAD-6BC5-BF98-6A0C-3D069D4F31A5}"/>
    <pc:docChg chg="modSld">
      <pc:chgData name="Laliberte, Aidan" userId="S::aidan.laliberte@uconn.edu::0997433e-9340-4e99-bff0-50967e3ceb61" providerId="AD" clId="Web-{1127CDAD-6BC5-BF98-6A0C-3D069D4F31A5}" dt="2024-09-27T17:03:44.217" v="50"/>
      <pc:docMkLst>
        <pc:docMk/>
      </pc:docMkLst>
      <pc:sldChg chg="modNotes">
        <pc:chgData name="Laliberte, Aidan" userId="S::aidan.laliberte@uconn.edu::0997433e-9340-4e99-bff0-50967e3ceb61" providerId="AD" clId="Web-{1127CDAD-6BC5-BF98-6A0C-3D069D4F31A5}" dt="2024-09-27T17:03:44.217" v="50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f50bd9e5e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2ff50bd9e5e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f50bd9e5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2ff50bd9e5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03b14009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003b14009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03b1400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003b1400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f50bd9e5e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ff50bd9e5e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03b14009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1.) Obsidian</a:t>
            </a:r>
          </a:p>
          <a:p>
            <a:pPr marL="0" indent="0">
              <a:buNone/>
            </a:pPr>
            <a:r>
              <a:rPr lang="en-US"/>
              <a:t>2.) Macadam</a:t>
            </a:r>
          </a:p>
          <a:p>
            <a:pPr marL="0" indent="0">
              <a:buNone/>
            </a:pPr>
            <a:r>
              <a:rPr lang="en-US"/>
              <a:t>3.) Rachitic</a:t>
            </a:r>
          </a:p>
          <a:p>
            <a:pPr marL="0" indent="0">
              <a:buNone/>
            </a:pPr>
            <a:r>
              <a:rPr lang="en-US"/>
              <a:t>4.) Cheroot</a:t>
            </a:r>
          </a:p>
          <a:p>
            <a:pPr marL="0" indent="0">
              <a:buNone/>
            </a:pPr>
            <a:r>
              <a:rPr lang="en-US"/>
              <a:t>5.) </a:t>
            </a:r>
            <a:r>
              <a:rPr lang="en-US" err="1"/>
              <a:t>Laquered</a:t>
            </a:r>
          </a:p>
          <a:p>
            <a:pPr marL="0" indent="0">
              <a:buNone/>
            </a:pPr>
            <a:r>
              <a:rPr lang="en-US"/>
              <a:t>6.) ???</a:t>
            </a:r>
          </a:p>
        </p:txBody>
      </p:sp>
      <p:sp>
        <p:nvSpPr>
          <p:cNvPr id="125" name="Google Shape;125;g3003b14009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f50bd9e5e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ff50bd9e5e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2ff50bd9e5e_0_67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2ff50bd9e5e_0_67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2ff50bd9e5e_0_6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2ff50bd9e5e_0_6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2ff50bd9e5e_0_67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2ff50bd9e5e_0_67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2ff50bd9e5e_0_6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f50bd9e5e_0_107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2ff50bd9e5e_0_107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2ff50bd9e5e_0_10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f50bd9e5e_0_1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f50bd9e5e_0_113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9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ff50bd9e5e_0_113"/>
          <p:cNvSpPr txBox="1">
            <a:spLocks noGrp="1"/>
          </p:cNvSpPr>
          <p:nvPr>
            <p:ph type="body" idx="1"/>
          </p:nvPr>
        </p:nvSpPr>
        <p:spPr>
          <a:xfrm>
            <a:off x="877824" y="2157984"/>
            <a:ext cx="104424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2ff50bd9e5e_0_113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ff50bd9e5e_0_113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ff50bd9e5e_0_113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f50bd9e5e_0_119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9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ff50bd9e5e_0_119"/>
          <p:cNvSpPr txBox="1">
            <a:spLocks noGrp="1"/>
          </p:cNvSpPr>
          <p:nvPr>
            <p:ph type="body" idx="1"/>
          </p:nvPr>
        </p:nvSpPr>
        <p:spPr>
          <a:xfrm>
            <a:off x="877824" y="2159175"/>
            <a:ext cx="4977600" cy="4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2ff50bd9e5e_0_119"/>
          <p:cNvSpPr txBox="1">
            <a:spLocks noGrp="1"/>
          </p:cNvSpPr>
          <p:nvPr>
            <p:ph type="body" idx="2"/>
          </p:nvPr>
        </p:nvSpPr>
        <p:spPr>
          <a:xfrm>
            <a:off x="6328391" y="2159175"/>
            <a:ext cx="4985700" cy="4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2ff50bd9e5e_0_119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ff50bd9e5e_0_119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ff50bd9e5e_0_119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f50bd9e5e_0_75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2ff50bd9e5e_0_7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ff50bd9e5e_0_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ff50bd9e5e_0_7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2ff50bd9e5e_0_7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f50bd9e5e_0_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ff50bd9e5e_0_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2ff50bd9e5e_0_8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2ff50bd9e5e_0_8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ff50bd9e5e_0_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ff50bd9e5e_0_8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f50bd9e5e_0_9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2ff50bd9e5e_0_9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2ff50bd9e5e_0_9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f50bd9e5e_0_94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2ff50bd9e5e_0_9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ff50bd9e5e_0_9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g2ff50bd9e5e_0_97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2ff50bd9e5e_0_97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2ff50bd9e5e_0_97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2ff50bd9e5e_0_9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2ff50bd9e5e_0_9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ff50bd9e5e_0_10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g2ff50bd9e5e_0_10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f50bd9e5e_0_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2ff50bd9e5e_0_6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g2ff50bd9e5e_0_6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/>
          <p:nvPr/>
        </p:nvSpPr>
        <p:spPr>
          <a:xfrm>
            <a:off x="1525" y="-6885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1790725" y="1005300"/>
            <a:ext cx="86106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8300" b="1">
                <a:solidFill>
                  <a:srgbClr val="FFE599"/>
                </a:solidFill>
                <a:latin typeface="Staatliches"/>
                <a:ea typeface="Staatliches"/>
                <a:cs typeface="Staatliches"/>
                <a:sym typeface="Staatliches"/>
              </a:rPr>
              <a:t>Aphasia Book Club </a:t>
            </a:r>
            <a:endParaRPr sz="8300" b="1">
              <a:solidFill>
                <a:srgbClr val="FFE599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8300" b="1">
                <a:solidFill>
                  <a:srgbClr val="FFE599"/>
                </a:solidFill>
                <a:latin typeface="Staatliches"/>
                <a:ea typeface="Staatliches"/>
                <a:cs typeface="Staatliches"/>
                <a:sym typeface="Staatliches"/>
              </a:rPr>
              <a:t>Session #4</a:t>
            </a:r>
            <a:endParaRPr sz="10300" b="1">
              <a:solidFill>
                <a:srgbClr val="FFE599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8434025" y="5767300"/>
            <a:ext cx="36768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9/27/24</a:t>
            </a:r>
            <a:endParaRPr sz="4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f50bd9e5e_2_1"/>
          <p:cNvSpPr/>
          <p:nvPr/>
        </p:nvSpPr>
        <p:spPr>
          <a:xfrm>
            <a:off x="1525" y="-6885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2ff50bd9e5e_2_1"/>
          <p:cNvSpPr txBox="1">
            <a:spLocks noGrp="1"/>
          </p:cNvSpPr>
          <p:nvPr>
            <p:ph type="title"/>
          </p:nvPr>
        </p:nvSpPr>
        <p:spPr>
          <a:xfrm>
            <a:off x="821725" y="-376125"/>
            <a:ext cx="4430700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8500" b="1">
                <a:solidFill>
                  <a:srgbClr val="FFE599"/>
                </a:solidFill>
                <a:latin typeface="Staatliches"/>
                <a:ea typeface="Staatliches"/>
                <a:cs typeface="Staatliches"/>
                <a:sym typeface="Staatliches"/>
              </a:rPr>
              <a:t>AGENDA</a:t>
            </a:r>
            <a:endParaRPr sz="10500" b="1">
              <a:solidFill>
                <a:srgbClr val="FFE599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1" name="Google Shape;81;g2ff50bd9e5e_2_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g2ff50bd9e5e_2_1"/>
          <p:cNvSpPr txBox="1"/>
          <p:nvPr/>
        </p:nvSpPr>
        <p:spPr>
          <a:xfrm>
            <a:off x="6561125" y="369050"/>
            <a:ext cx="4759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WEEKLY CATCH-UP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STORY SUMMARY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WORKSHEETS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CROSSWORD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VOCAB SPEED ROUND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300"/>
              <a:buFont typeface="Staatliches"/>
              <a:buAutoNum type="arabicPeriod"/>
            </a:pPr>
            <a:r>
              <a:rPr lang="en-US" sz="3300">
                <a:latin typeface="Staatliches"/>
                <a:ea typeface="Staatliches"/>
                <a:cs typeface="Staatliches"/>
                <a:sym typeface="Staatliches"/>
              </a:rPr>
              <a:t>NEXT WEEK</a:t>
            </a:r>
            <a:endParaRPr sz="33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83" name="Google Shape;83;g2ff50bd9e5e_2_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 rot="406340">
            <a:off x="1486517" y="1681645"/>
            <a:ext cx="3101138" cy="47827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g2ff50bd9e5e_2_1"/>
          <p:cNvSpPr txBox="1"/>
          <p:nvPr/>
        </p:nvSpPr>
        <p:spPr>
          <a:xfrm rot="744141">
            <a:off x="815608" y="4439315"/>
            <a:ext cx="3184720" cy="8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51-73</a:t>
            </a:r>
            <a:endParaRPr sz="3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f50bd9e5e_2_25"/>
          <p:cNvSpPr/>
          <p:nvPr/>
        </p:nvSpPr>
        <p:spPr>
          <a:xfrm>
            <a:off x="3000" y="0"/>
            <a:ext cx="12189000" cy="7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ff50bd9e5e_2_25"/>
          <p:cNvSpPr txBox="1">
            <a:spLocks noGrp="1"/>
          </p:cNvSpPr>
          <p:nvPr>
            <p:ph type="title"/>
          </p:nvPr>
        </p:nvSpPr>
        <p:spPr>
          <a:xfrm>
            <a:off x="354000" y="37695"/>
            <a:ext cx="5393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5300" b="1">
                <a:latin typeface="Staatliches"/>
                <a:ea typeface="Staatliches"/>
                <a:cs typeface="Staatliches"/>
                <a:sym typeface="Staatliches"/>
              </a:rPr>
              <a:t>STORY SUMMARY</a:t>
            </a:r>
            <a:endParaRPr sz="7300" b="1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1" name="Google Shape;91;g2ff50bd9e5e_2_2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g2ff50bd9e5e_2_25"/>
          <p:cNvSpPr txBox="1">
            <a:spLocks noGrp="1"/>
          </p:cNvSpPr>
          <p:nvPr>
            <p:ph type="body" idx="2"/>
          </p:nvPr>
        </p:nvSpPr>
        <p:spPr>
          <a:xfrm>
            <a:off x="6586000" y="1158600"/>
            <a:ext cx="5115900" cy="589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The boy suggests that he wants to die.</a:t>
            </a:r>
            <a:endParaRPr sz="29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9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900" b="1"/>
              <a:t>A flashback reveals that the man’s wife took her own life some time ago. </a:t>
            </a:r>
            <a:endParaRPr sz="29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9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900" b="1"/>
              <a:t>A stranger threatens the life of the boy, forcing the man to shoot him dead.</a:t>
            </a:r>
            <a:endParaRPr sz="29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900" b="1"/>
          </a:p>
        </p:txBody>
      </p:sp>
      <p:pic>
        <p:nvPicPr>
          <p:cNvPr id="93" name="Google Shape;93;g2ff50bd9e5e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175" y="1138913"/>
            <a:ext cx="2943350" cy="44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ff50bd9e5e_2_25"/>
          <p:cNvSpPr txBox="1"/>
          <p:nvPr/>
        </p:nvSpPr>
        <p:spPr>
          <a:xfrm>
            <a:off x="7360600" y="-27100"/>
            <a:ext cx="35667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51-73</a:t>
            </a:r>
            <a:endParaRPr sz="50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95" name="Google Shape;95;g2ff50bd9e5e_2_25"/>
          <p:cNvSpPr txBox="1">
            <a:spLocks noGrp="1"/>
          </p:cNvSpPr>
          <p:nvPr>
            <p:ph type="title"/>
          </p:nvPr>
        </p:nvSpPr>
        <p:spPr>
          <a:xfrm>
            <a:off x="423775" y="5643445"/>
            <a:ext cx="5393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5300" b="1">
                <a:latin typeface="Staatliches"/>
                <a:ea typeface="Staatliches"/>
                <a:cs typeface="Staatliches"/>
                <a:sym typeface="Staatliches"/>
              </a:rPr>
              <a:t>(1/2)</a:t>
            </a:r>
            <a:endParaRPr sz="7300" b="1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03b140097_0_36"/>
          <p:cNvSpPr/>
          <p:nvPr/>
        </p:nvSpPr>
        <p:spPr>
          <a:xfrm>
            <a:off x="3000" y="0"/>
            <a:ext cx="12189000" cy="7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003b140097_0_36"/>
          <p:cNvSpPr txBox="1">
            <a:spLocks noGrp="1"/>
          </p:cNvSpPr>
          <p:nvPr>
            <p:ph type="title"/>
          </p:nvPr>
        </p:nvSpPr>
        <p:spPr>
          <a:xfrm>
            <a:off x="354000" y="37695"/>
            <a:ext cx="5393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5300" b="1">
                <a:latin typeface="Staatliches"/>
                <a:ea typeface="Staatliches"/>
                <a:cs typeface="Staatliches"/>
                <a:sym typeface="Staatliches"/>
              </a:rPr>
              <a:t>STORY SUMMARY</a:t>
            </a:r>
            <a:endParaRPr sz="7300" b="1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2" name="Google Shape;102;g3003b140097_0_3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g3003b140097_0_36"/>
          <p:cNvSpPr txBox="1">
            <a:spLocks noGrp="1"/>
          </p:cNvSpPr>
          <p:nvPr>
            <p:ph type="body" idx="2"/>
          </p:nvPr>
        </p:nvSpPr>
        <p:spPr>
          <a:xfrm>
            <a:off x="6586000" y="873750"/>
            <a:ext cx="5115900" cy="589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The man &amp; boy flee a group of men who wish them harm. They discover their cart has been robbed.</a:t>
            </a:r>
            <a:endParaRPr sz="27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7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700" b="1"/>
              <a:t>The man discovers evidence of cannibalism. </a:t>
            </a:r>
            <a:endParaRPr sz="2700" b="1"/>
          </a:p>
        </p:txBody>
      </p:sp>
      <p:sp>
        <p:nvSpPr>
          <p:cNvPr id="104" name="Google Shape;104;g3003b140097_0_36"/>
          <p:cNvSpPr txBox="1"/>
          <p:nvPr/>
        </p:nvSpPr>
        <p:spPr>
          <a:xfrm>
            <a:off x="7360600" y="-27100"/>
            <a:ext cx="35667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51-73</a:t>
            </a:r>
            <a:endParaRPr sz="500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5" name="Google Shape;105;g3003b140097_0_36"/>
          <p:cNvSpPr txBox="1">
            <a:spLocks noGrp="1"/>
          </p:cNvSpPr>
          <p:nvPr>
            <p:ph type="title"/>
          </p:nvPr>
        </p:nvSpPr>
        <p:spPr>
          <a:xfrm>
            <a:off x="423775" y="5643445"/>
            <a:ext cx="5393700" cy="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5300" b="1">
                <a:latin typeface="Staatliches"/>
                <a:ea typeface="Staatliches"/>
                <a:cs typeface="Staatliches"/>
                <a:sym typeface="Staatliches"/>
              </a:rPr>
              <a:t>(2/2)</a:t>
            </a:r>
            <a:endParaRPr sz="7300" b="1"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106" name="Google Shape;106;g3003b140097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750" y="1192524"/>
            <a:ext cx="4484450" cy="447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03b140097_0_0"/>
          <p:cNvSpPr/>
          <p:nvPr/>
        </p:nvSpPr>
        <p:spPr>
          <a:xfrm>
            <a:off x="-136975" y="0"/>
            <a:ext cx="12189000" cy="7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003b140097_0_0"/>
          <p:cNvSpPr txBox="1">
            <a:spLocks noGrp="1"/>
          </p:cNvSpPr>
          <p:nvPr>
            <p:ph type="title" idx="4294967295"/>
          </p:nvPr>
        </p:nvSpPr>
        <p:spPr>
          <a:xfrm>
            <a:off x="-78475" y="0"/>
            <a:ext cx="75000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9300" b="1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WORKSHEETS</a:t>
            </a:r>
            <a:endParaRPr sz="11300" b="1">
              <a:solidFill>
                <a:srgbClr val="000000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13" name="Google Shape;113;g3003b140097_0_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3"/>
                </a:solidFill>
              </a:rPr>
              <a:t>5</a:t>
            </a:fld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f50bd9e5e_2_18"/>
          <p:cNvSpPr/>
          <p:nvPr/>
        </p:nvSpPr>
        <p:spPr>
          <a:xfrm>
            <a:off x="70375" y="-192775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ff50bd9e5e_2_18"/>
          <p:cNvSpPr txBox="1">
            <a:spLocks noGrp="1"/>
          </p:cNvSpPr>
          <p:nvPr>
            <p:ph type="title" idx="4294967295"/>
          </p:nvPr>
        </p:nvSpPr>
        <p:spPr>
          <a:xfrm>
            <a:off x="6468325" y="191598"/>
            <a:ext cx="53937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8900" b="1">
                <a:solidFill>
                  <a:srgbClr val="FCFEE5"/>
                </a:solidFill>
                <a:latin typeface="Staatliches"/>
                <a:ea typeface="Staatliches"/>
                <a:cs typeface="Staatliches"/>
                <a:sym typeface="Staatliches"/>
              </a:rPr>
              <a:t>CROSSWORD</a:t>
            </a:r>
            <a:endParaRPr sz="10900" b="1">
              <a:solidFill>
                <a:srgbClr val="FCFEE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0" name="Google Shape;120;g2ff50bd9e5e_2_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3"/>
                </a:solidFill>
              </a:rPr>
              <a:t>6</a:t>
            </a:fld>
            <a:endParaRPr>
              <a:solidFill>
                <a:schemeClr val="accent3"/>
              </a:solidFill>
            </a:endParaRPr>
          </a:p>
        </p:txBody>
      </p:sp>
      <p:pic>
        <p:nvPicPr>
          <p:cNvPr id="121" name="Google Shape;121;g2ff50bd9e5e_2_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 rot="406340">
            <a:off x="7614617" y="1681645"/>
            <a:ext cx="3101138" cy="47827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" name="Google Shape;122;g2ff50bd9e5e_2_18"/>
          <p:cNvSpPr txBox="1"/>
          <p:nvPr/>
        </p:nvSpPr>
        <p:spPr>
          <a:xfrm rot="744141">
            <a:off x="6902433" y="4453090"/>
            <a:ext cx="3184720" cy="8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51-73</a:t>
            </a:r>
            <a:endParaRPr sz="3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03b140097_0_10"/>
          <p:cNvSpPr txBox="1">
            <a:spLocks noGrp="1"/>
          </p:cNvSpPr>
          <p:nvPr>
            <p:ph type="title" idx="4294967295"/>
          </p:nvPr>
        </p:nvSpPr>
        <p:spPr>
          <a:xfrm>
            <a:off x="560550" y="-111375"/>
            <a:ext cx="110709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6000" b="1">
                <a:solidFill>
                  <a:srgbClr val="FCFEE5"/>
                </a:solidFill>
                <a:latin typeface="Staatliches"/>
                <a:ea typeface="Staatliches"/>
                <a:cs typeface="Staatliches"/>
                <a:sym typeface="Staatliches"/>
              </a:rPr>
              <a:t>let’s think of 5-6 difficult words.. </a:t>
            </a:r>
            <a:endParaRPr sz="6000" b="1">
              <a:solidFill>
                <a:srgbClr val="FCFEE5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28" name="Google Shape;128;g3003b140097_0_1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3"/>
                </a:solidFill>
              </a:rPr>
              <a:t>7</a:t>
            </a:fld>
            <a:endParaRPr>
              <a:solidFill>
                <a:schemeClr val="accent3"/>
              </a:solidFill>
            </a:endParaRPr>
          </a:p>
        </p:txBody>
      </p:sp>
      <p:pic>
        <p:nvPicPr>
          <p:cNvPr id="129" name="Google Shape;129;g3003b140097_0_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 rot="406340">
            <a:off x="7614617" y="1681645"/>
            <a:ext cx="3101138" cy="47827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" name="Google Shape;130;g3003b140097_0_10"/>
          <p:cNvSpPr txBox="1"/>
          <p:nvPr/>
        </p:nvSpPr>
        <p:spPr>
          <a:xfrm rot="744141">
            <a:off x="6902433" y="4453090"/>
            <a:ext cx="3184720" cy="8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51-73</a:t>
            </a:r>
            <a:endParaRPr sz="3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31" name="Google Shape;131;g3003b140097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025" y="1865277"/>
            <a:ext cx="5554949" cy="31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f50bd9e5e_2_11"/>
          <p:cNvSpPr/>
          <p:nvPr/>
        </p:nvSpPr>
        <p:spPr>
          <a:xfrm>
            <a:off x="1525" y="-6885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ff50bd9e5e_2_11"/>
          <p:cNvSpPr txBox="1">
            <a:spLocks noGrp="1"/>
          </p:cNvSpPr>
          <p:nvPr>
            <p:ph type="title"/>
          </p:nvPr>
        </p:nvSpPr>
        <p:spPr>
          <a:xfrm>
            <a:off x="524725" y="-261697"/>
            <a:ext cx="53937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</a:pPr>
            <a:r>
              <a:rPr lang="en-US" sz="6900" b="1">
                <a:solidFill>
                  <a:srgbClr val="FFE599"/>
                </a:solidFill>
                <a:latin typeface="Staatliches"/>
                <a:ea typeface="Staatliches"/>
                <a:cs typeface="Staatliches"/>
                <a:sym typeface="Staatliches"/>
              </a:rPr>
              <a:t>NEXT WEEK</a:t>
            </a:r>
            <a:endParaRPr sz="6900" b="1">
              <a:solidFill>
                <a:srgbClr val="FFE599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38" name="Google Shape;138;g2ff50bd9e5e_2_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g2ff50bd9e5e_2_11"/>
          <p:cNvSpPr txBox="1"/>
          <p:nvPr/>
        </p:nvSpPr>
        <p:spPr>
          <a:xfrm>
            <a:off x="6561125" y="988750"/>
            <a:ext cx="4759200" cy="50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Staatliches"/>
                <a:ea typeface="Staatliches"/>
                <a:cs typeface="Staatliches"/>
                <a:sym typeface="Staatliches"/>
              </a:rPr>
              <a:t>READ PAGES 74-102</a:t>
            </a:r>
            <a:endParaRPr sz="4800"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Staatliches"/>
                <a:ea typeface="Staatliches"/>
                <a:cs typeface="Staatliches"/>
                <a:sym typeface="Staatliches"/>
              </a:rPr>
              <a:t>HOMEWORK</a:t>
            </a:r>
            <a:endParaRPr sz="4800"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latin typeface="Staatliches"/>
                <a:ea typeface="Staatliches"/>
                <a:cs typeface="Staatliches"/>
                <a:sym typeface="Staatliches"/>
              </a:rPr>
              <a:t>FIND A QUOTE that you like!</a:t>
            </a:r>
            <a:endParaRPr sz="3700">
              <a:latin typeface="Staatliches"/>
              <a:ea typeface="Staatliches"/>
              <a:cs typeface="Staatliches"/>
              <a:sym typeface="Staatliche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Staatliches"/>
              <a:ea typeface="Staatliches"/>
              <a:cs typeface="Staatliches"/>
              <a:sym typeface="Staatliches"/>
            </a:endParaRPr>
          </a:p>
        </p:txBody>
      </p:sp>
      <p:pic>
        <p:nvPicPr>
          <p:cNvPr id="140" name="Google Shape;140;g2ff50bd9e5e_2_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 rot="406340">
            <a:off x="1671017" y="1681645"/>
            <a:ext cx="3101138" cy="47827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g2ff50bd9e5e_2_11"/>
          <p:cNvSpPr txBox="1"/>
          <p:nvPr/>
        </p:nvSpPr>
        <p:spPr>
          <a:xfrm rot="744141">
            <a:off x="958808" y="4425540"/>
            <a:ext cx="3184720" cy="8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Pages 74-102</a:t>
            </a:r>
            <a:endParaRPr sz="30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Slate</vt:lpstr>
      <vt:lpstr>Aphasia Book Club  Session #4</vt:lpstr>
      <vt:lpstr>AGENDA</vt:lpstr>
      <vt:lpstr>STORY SUMMARY</vt:lpstr>
      <vt:lpstr>STORY SUMMARY</vt:lpstr>
      <vt:lpstr>WORKSHEETS</vt:lpstr>
      <vt:lpstr>CROSSWORD</vt:lpstr>
      <vt:lpstr>let’s think of 5-6 difficult words.. 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Cote, Kaila</dc:creator>
  <cp:revision>1</cp:revision>
  <dcterms:created xsi:type="dcterms:W3CDTF">2024-09-04T16:34:35Z</dcterms:created>
  <dcterms:modified xsi:type="dcterms:W3CDTF">2024-09-27T17:03:58Z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0x01010081BECC903E6B4448BD6919615F2C64C7</vt:lpwstr>
  </property>
</Properties>
</file>