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58" r:id="rId4"/>
    <p:sldId id="259" r:id="rId5"/>
    <p:sldId id="274" r:id="rId6"/>
    <p:sldId id="273" r:id="rId7"/>
    <p:sldId id="272" r:id="rId8"/>
    <p:sldId id="269" r:id="rId9"/>
    <p:sldId id="261" r:id="rId10"/>
    <p:sldId id="262" r:id="rId11"/>
    <p:sldId id="263" r:id="rId12"/>
    <p:sldId id="264" r:id="rId13"/>
    <p:sldId id="265" r:id="rId14"/>
    <p:sldId id="275" r:id="rId15"/>
    <p:sldId id="276" r:id="rId16"/>
    <p:sldId id="266" r:id="rId17"/>
    <p:sldId id="267" r:id="rId18"/>
  </p:sldIdLst>
  <p:sldSz cx="18288000" cy="10287000"/>
  <p:notesSz cx="6858000" cy="9144000"/>
  <p:embeddedFontLst>
    <p:embeddedFont>
      <p:font typeface="Bobby Jones" panose="020B0604020202020204" charset="0"/>
      <p:regular r:id="rId20"/>
    </p:embeddedFont>
    <p:embeddedFont>
      <p:font typeface="Nourd" panose="020B0604020202020204" charset="0"/>
      <p:regular r:id="rId21"/>
    </p:embeddedFont>
    <p:embeddedFont>
      <p:font typeface="Nourd Bold" panose="020B0604020202020204"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F7F6D-F458-DA7D-095F-2BE03A9332A3}" v="9" dt="2025-04-18T17:58:40.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e, Allison" userId="S::allison.shane@uconn.edu::863f4ecb-a9ed-4252-866b-37462e9a42ef" providerId="AD" clId="Web-{038F7F6D-F458-DA7D-095F-2BE03A9332A3}"/>
    <pc:docChg chg="modSld">
      <pc:chgData name="Shane, Allison" userId="S::allison.shane@uconn.edu::863f4ecb-a9ed-4252-866b-37462e9a42ef" providerId="AD" clId="Web-{038F7F6D-F458-DA7D-095F-2BE03A9332A3}" dt="2025-04-18T17:58:40.552" v="3" actId="20577"/>
      <pc:docMkLst>
        <pc:docMk/>
      </pc:docMkLst>
      <pc:sldChg chg="modSp">
        <pc:chgData name="Shane, Allison" userId="S::allison.shane@uconn.edu::863f4ecb-a9ed-4252-866b-37462e9a42ef" providerId="AD" clId="Web-{038F7F6D-F458-DA7D-095F-2BE03A9332A3}" dt="2025-04-18T17:58:40.552" v="3" actId="20577"/>
        <pc:sldMkLst>
          <pc:docMk/>
          <pc:sldMk cId="1998209881" sldId="269"/>
        </pc:sldMkLst>
        <pc:spChg chg="mod">
          <ac:chgData name="Shane, Allison" userId="S::allison.shane@uconn.edu::863f4ecb-a9ed-4252-866b-37462e9a42ef" providerId="AD" clId="Web-{038F7F6D-F458-DA7D-095F-2BE03A9332A3}" dt="2025-04-18T17:58:40.552" v="3" actId="20577"/>
          <ac:spMkLst>
            <pc:docMk/>
            <pc:sldMk cId="1998209881" sldId="269"/>
            <ac:spMk id="5" creationId="{FBAB3AF8-6F68-C4CA-78FD-2A05F523BAFC}"/>
          </ac:spMkLst>
        </pc:spChg>
      </pc:sldChg>
    </pc:docChg>
  </pc:docChgLst>
  <pc:docChgLst>
    <pc:chgData name="Lisowicz, Audra" userId="S::audra.lisowicz@uconn.edu::079e9bc6-11a8-4255-b50c-1d4ef3512e09" providerId="AD" clId="Web-{0F2E1D6F-5808-2915-CDA1-D46EAA88E8A7}"/>
    <pc:docChg chg="modSld">
      <pc:chgData name="Lisowicz, Audra" userId="S::audra.lisowicz@uconn.edu::079e9bc6-11a8-4255-b50c-1d4ef3512e09" providerId="AD" clId="Web-{0F2E1D6F-5808-2915-CDA1-D46EAA88E8A7}" dt="2025-04-08T12:37:22.434" v="0" actId="20577"/>
      <pc:docMkLst>
        <pc:docMk/>
      </pc:docMkLst>
      <pc:sldChg chg="modSp">
        <pc:chgData name="Lisowicz, Audra" userId="S::audra.lisowicz@uconn.edu::079e9bc6-11a8-4255-b50c-1d4ef3512e09" providerId="AD" clId="Web-{0F2E1D6F-5808-2915-CDA1-D46EAA88E8A7}" dt="2025-04-08T12:37:22.434" v="0" actId="20577"/>
        <pc:sldMkLst>
          <pc:docMk/>
          <pc:sldMk cId="3580127074" sldId="274"/>
        </pc:sldMkLst>
        <pc:spChg chg="mod">
          <ac:chgData name="Lisowicz, Audra" userId="S::audra.lisowicz@uconn.edu::079e9bc6-11a8-4255-b50c-1d4ef3512e09" providerId="AD" clId="Web-{0F2E1D6F-5808-2915-CDA1-D46EAA88E8A7}" dt="2025-04-08T12:37:22.434" v="0" actId="20577"/>
          <ac:spMkLst>
            <pc:docMk/>
            <pc:sldMk cId="3580127074" sldId="274"/>
            <ac:spMk id="2" creationId="{5DCC40FA-C59A-5A6F-5606-23582433DA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18.04.2025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6D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8500" y="436903"/>
            <a:ext cx="17311001" cy="9413194"/>
            <a:chOff x="0" y="0"/>
            <a:chExt cx="4559276" cy="2479195"/>
          </a:xfrm>
        </p:grpSpPr>
        <p:sp>
          <p:nvSpPr>
            <p:cNvPr id="3" name="Freeform 3"/>
            <p:cNvSpPr/>
            <p:nvPr/>
          </p:nvSpPr>
          <p:spPr>
            <a:xfrm>
              <a:off x="0" y="0"/>
              <a:ext cx="4559276" cy="2479195"/>
            </a:xfrm>
            <a:custGeom>
              <a:avLst/>
              <a:gdLst/>
              <a:ahLst/>
              <a:cxnLst/>
              <a:rect l="l" t="t" r="r" b="b"/>
              <a:pathLst>
                <a:path w="4559276" h="2479195">
                  <a:moveTo>
                    <a:pt x="0" y="0"/>
                  </a:moveTo>
                  <a:lnTo>
                    <a:pt x="4559276" y="0"/>
                  </a:lnTo>
                  <a:lnTo>
                    <a:pt x="4559276" y="2479195"/>
                  </a:lnTo>
                  <a:lnTo>
                    <a:pt x="0" y="2479195"/>
                  </a:lnTo>
                  <a:close/>
                </a:path>
              </a:pathLst>
            </a:custGeom>
            <a:solidFill>
              <a:srgbClr val="FFD398"/>
            </a:solidFill>
          </p:spPr>
          <p:txBody>
            <a:bodyPr/>
            <a:lstStyle/>
            <a:p>
              <a:endParaRPr lang="en-US"/>
            </a:p>
          </p:txBody>
        </p:sp>
        <p:sp>
          <p:nvSpPr>
            <p:cNvPr id="4" name="TextBox 4"/>
            <p:cNvSpPr txBox="1"/>
            <p:nvPr/>
          </p:nvSpPr>
          <p:spPr>
            <a:xfrm>
              <a:off x="0" y="-38100"/>
              <a:ext cx="4559276" cy="2517295"/>
            </a:xfrm>
            <a:prstGeom prst="rect">
              <a:avLst/>
            </a:prstGeom>
          </p:spPr>
          <p:txBody>
            <a:bodyPr lIns="50800" tIns="50800" rIns="50800" bIns="50800" rtlCol="0" anchor="ctr"/>
            <a:lstStyle/>
            <a:p>
              <a:pPr algn="ctr">
                <a:lnSpc>
                  <a:spcPts val="1919"/>
                </a:lnSpc>
              </a:pPr>
              <a:endParaRPr/>
            </a:p>
          </p:txBody>
        </p:sp>
      </p:grpSp>
      <p:sp>
        <p:nvSpPr>
          <p:cNvPr id="5" name="Freeform 5"/>
          <p:cNvSpPr/>
          <p:nvPr/>
        </p:nvSpPr>
        <p:spPr>
          <a:xfrm rot="-5400000">
            <a:off x="10480742" y="2531339"/>
            <a:ext cx="9413194" cy="5224323"/>
          </a:xfrm>
          <a:custGeom>
            <a:avLst/>
            <a:gdLst/>
            <a:ahLst/>
            <a:cxnLst/>
            <a:rect l="l" t="t" r="r" b="b"/>
            <a:pathLst>
              <a:path w="9413194" h="5224323">
                <a:moveTo>
                  <a:pt x="0" y="0"/>
                </a:moveTo>
                <a:lnTo>
                  <a:pt x="9413194" y="0"/>
                </a:lnTo>
                <a:lnTo>
                  <a:pt x="9413194" y="5224322"/>
                </a:lnTo>
                <a:lnTo>
                  <a:pt x="0" y="52243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10350174" y="5143500"/>
            <a:ext cx="1893602" cy="3260148"/>
          </a:xfrm>
          <a:custGeom>
            <a:avLst/>
            <a:gdLst/>
            <a:ahLst/>
            <a:cxnLst/>
            <a:rect l="l" t="t" r="r" b="b"/>
            <a:pathLst>
              <a:path w="1893602" h="3260148">
                <a:moveTo>
                  <a:pt x="0" y="0"/>
                </a:moveTo>
                <a:lnTo>
                  <a:pt x="1893602" y="0"/>
                </a:lnTo>
                <a:lnTo>
                  <a:pt x="1893602" y="3260148"/>
                </a:lnTo>
                <a:lnTo>
                  <a:pt x="0" y="3260148"/>
                </a:lnTo>
                <a:lnTo>
                  <a:pt x="0" y="0"/>
                </a:lnTo>
                <a:close/>
              </a:path>
            </a:pathLst>
          </a:custGeom>
          <a:blipFill>
            <a:blip r:embed="rId5"/>
            <a:stretch>
              <a:fillRect/>
            </a:stretch>
          </a:blipFill>
        </p:spPr>
        <p:txBody>
          <a:bodyPr/>
          <a:lstStyle/>
          <a:p>
            <a:endParaRPr lang="en-US"/>
          </a:p>
        </p:txBody>
      </p:sp>
      <p:sp>
        <p:nvSpPr>
          <p:cNvPr id="7" name="Freeform 7"/>
          <p:cNvSpPr/>
          <p:nvPr/>
        </p:nvSpPr>
        <p:spPr>
          <a:xfrm>
            <a:off x="11831928" y="1611528"/>
            <a:ext cx="7063943" cy="7063943"/>
          </a:xfrm>
          <a:custGeom>
            <a:avLst/>
            <a:gdLst/>
            <a:ahLst/>
            <a:cxnLst/>
            <a:rect l="l" t="t" r="r" b="b"/>
            <a:pathLst>
              <a:path w="7063943" h="7063943">
                <a:moveTo>
                  <a:pt x="0" y="0"/>
                </a:moveTo>
                <a:lnTo>
                  <a:pt x="7063943" y="0"/>
                </a:lnTo>
                <a:lnTo>
                  <a:pt x="7063943" y="7063944"/>
                </a:lnTo>
                <a:lnTo>
                  <a:pt x="0" y="7063944"/>
                </a:lnTo>
                <a:lnTo>
                  <a:pt x="0" y="0"/>
                </a:lnTo>
                <a:close/>
              </a:path>
            </a:pathLst>
          </a:custGeom>
          <a:blipFill>
            <a:blip r:embed="rId6"/>
            <a:stretch>
              <a:fillRect/>
            </a:stretch>
          </a:blipFill>
        </p:spPr>
        <p:txBody>
          <a:bodyPr/>
          <a:lstStyle/>
          <a:p>
            <a:endParaRPr lang="en-US"/>
          </a:p>
        </p:txBody>
      </p:sp>
      <p:sp>
        <p:nvSpPr>
          <p:cNvPr id="8" name="TextBox 8"/>
          <p:cNvSpPr txBox="1"/>
          <p:nvPr/>
        </p:nvSpPr>
        <p:spPr>
          <a:xfrm>
            <a:off x="1309637" y="3146759"/>
            <a:ext cx="10199326" cy="1996741"/>
          </a:xfrm>
          <a:prstGeom prst="rect">
            <a:avLst/>
          </a:prstGeom>
        </p:spPr>
        <p:txBody>
          <a:bodyPr lIns="0" tIns="0" rIns="0" bIns="0" rtlCol="0" anchor="t">
            <a:spAutoFit/>
          </a:bodyPr>
          <a:lstStyle/>
          <a:p>
            <a:pPr algn="ctr">
              <a:lnSpc>
                <a:spcPts val="14371"/>
              </a:lnSpc>
            </a:pPr>
            <a:r>
              <a:rPr lang="en-US" sz="15453">
                <a:solidFill>
                  <a:srgbClr val="1D1D1D"/>
                </a:solidFill>
                <a:latin typeface="Bobby Jones"/>
                <a:ea typeface="Bobby Jones"/>
                <a:cs typeface="Bobby Jones"/>
                <a:sym typeface="Bobby Jones"/>
              </a:rPr>
              <a:t>The Maid</a:t>
            </a:r>
          </a:p>
        </p:txBody>
      </p:sp>
      <p:sp>
        <p:nvSpPr>
          <p:cNvPr id="9" name="TextBox 9"/>
          <p:cNvSpPr txBox="1"/>
          <p:nvPr/>
        </p:nvSpPr>
        <p:spPr>
          <a:xfrm>
            <a:off x="1521625" y="5423348"/>
            <a:ext cx="9775350" cy="800100"/>
          </a:xfrm>
          <a:prstGeom prst="rect">
            <a:avLst/>
          </a:prstGeom>
        </p:spPr>
        <p:txBody>
          <a:bodyPr lIns="0" tIns="0" rIns="0" bIns="0" rtlCol="0" anchor="t">
            <a:spAutoFit/>
          </a:bodyPr>
          <a:lstStyle/>
          <a:p>
            <a:pPr algn="ctr">
              <a:lnSpc>
                <a:spcPts val="6359"/>
              </a:lnSpc>
            </a:pPr>
            <a:r>
              <a:rPr lang="en-US" sz="5299">
                <a:solidFill>
                  <a:srgbClr val="1D1D1D"/>
                </a:solidFill>
                <a:latin typeface="Nourd"/>
                <a:ea typeface="Nourd"/>
                <a:cs typeface="Nourd"/>
                <a:sym typeface="Nourd"/>
              </a:rPr>
              <a:t>Chapters 22, 23, &amp; 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8500" y="436903"/>
            <a:ext cx="17311001" cy="9413194"/>
            <a:chOff x="0" y="0"/>
            <a:chExt cx="4559276" cy="2479195"/>
          </a:xfrm>
        </p:grpSpPr>
        <p:sp>
          <p:nvSpPr>
            <p:cNvPr id="3" name="Freeform 3"/>
            <p:cNvSpPr/>
            <p:nvPr/>
          </p:nvSpPr>
          <p:spPr>
            <a:xfrm>
              <a:off x="0" y="0"/>
              <a:ext cx="4559276" cy="2479195"/>
            </a:xfrm>
            <a:custGeom>
              <a:avLst/>
              <a:gdLst/>
              <a:ahLst/>
              <a:cxnLst/>
              <a:rect l="l" t="t" r="r" b="b"/>
              <a:pathLst>
                <a:path w="4559276" h="2479195">
                  <a:moveTo>
                    <a:pt x="0" y="0"/>
                  </a:moveTo>
                  <a:lnTo>
                    <a:pt x="4559276" y="0"/>
                  </a:lnTo>
                  <a:lnTo>
                    <a:pt x="4559276" y="2479195"/>
                  </a:lnTo>
                  <a:lnTo>
                    <a:pt x="0" y="2479195"/>
                  </a:lnTo>
                  <a:close/>
                </a:path>
              </a:pathLst>
            </a:custGeom>
            <a:solidFill>
              <a:srgbClr val="F0EFEC"/>
            </a:solidFill>
          </p:spPr>
          <p:txBody>
            <a:bodyPr/>
            <a:lstStyle/>
            <a:p>
              <a:endParaRPr lang="en-US"/>
            </a:p>
          </p:txBody>
        </p:sp>
        <p:sp>
          <p:nvSpPr>
            <p:cNvPr id="4" name="TextBox 4"/>
            <p:cNvSpPr txBox="1"/>
            <p:nvPr/>
          </p:nvSpPr>
          <p:spPr>
            <a:xfrm>
              <a:off x="0" y="-38100"/>
              <a:ext cx="4559276" cy="2517295"/>
            </a:xfrm>
            <a:prstGeom prst="rect">
              <a:avLst/>
            </a:prstGeom>
          </p:spPr>
          <p:txBody>
            <a:bodyPr lIns="50800" tIns="50800" rIns="50800" bIns="50800" rtlCol="0" anchor="ctr"/>
            <a:lstStyle/>
            <a:p>
              <a:pPr algn="ctr">
                <a:lnSpc>
                  <a:spcPts val="1919"/>
                </a:lnSpc>
              </a:pPr>
              <a:endParaRPr/>
            </a:p>
          </p:txBody>
        </p:sp>
      </p:grpSp>
      <p:sp>
        <p:nvSpPr>
          <p:cNvPr id="5" name="Freeform 5"/>
          <p:cNvSpPr/>
          <p:nvPr/>
        </p:nvSpPr>
        <p:spPr>
          <a:xfrm rot="-10800000">
            <a:off x="488500" y="436903"/>
            <a:ext cx="9413194" cy="2836919"/>
          </a:xfrm>
          <a:custGeom>
            <a:avLst/>
            <a:gdLst/>
            <a:ahLst/>
            <a:cxnLst/>
            <a:rect l="l" t="t" r="r" b="b"/>
            <a:pathLst>
              <a:path w="9413194" h="2836919">
                <a:moveTo>
                  <a:pt x="0" y="0"/>
                </a:moveTo>
                <a:lnTo>
                  <a:pt x="9413194" y="0"/>
                </a:lnTo>
                <a:lnTo>
                  <a:pt x="9413194" y="2836919"/>
                </a:lnTo>
                <a:lnTo>
                  <a:pt x="0" y="2836919"/>
                </a:lnTo>
                <a:lnTo>
                  <a:pt x="0" y="0"/>
                </a:lnTo>
                <a:close/>
              </a:path>
            </a:pathLst>
          </a:custGeom>
          <a:blipFill>
            <a:blip r:embed="rId3">
              <a:extLst>
                <a:ext uri="{96DAC541-7B7A-43D3-8B79-37D633B846F1}">
                  <asvg:svgBlip xmlns:asvg="http://schemas.microsoft.com/office/drawing/2016/SVG/main" r:embed="rId4"/>
                </a:ext>
              </a:extLst>
            </a:blip>
            <a:stretch>
              <a:fillRect b="-84154"/>
            </a:stretch>
          </a:blipFill>
          <a:ln cap="sq">
            <a:noFill/>
            <a:prstDash val="solid"/>
            <a:miter/>
          </a:ln>
        </p:spPr>
        <p:txBody>
          <a:bodyPr/>
          <a:lstStyle/>
          <a:p>
            <a:endParaRPr lang="en-US"/>
          </a:p>
        </p:txBody>
      </p:sp>
      <p:sp>
        <p:nvSpPr>
          <p:cNvPr id="6" name="Freeform 6"/>
          <p:cNvSpPr/>
          <p:nvPr/>
        </p:nvSpPr>
        <p:spPr>
          <a:xfrm rot="-10800000">
            <a:off x="8496284" y="436903"/>
            <a:ext cx="9303216" cy="2925222"/>
          </a:xfrm>
          <a:custGeom>
            <a:avLst/>
            <a:gdLst/>
            <a:ahLst/>
            <a:cxnLst/>
            <a:rect l="l" t="t" r="r" b="b"/>
            <a:pathLst>
              <a:path w="9303216" h="2925222">
                <a:moveTo>
                  <a:pt x="0" y="0"/>
                </a:moveTo>
                <a:lnTo>
                  <a:pt x="9303216" y="0"/>
                </a:lnTo>
                <a:lnTo>
                  <a:pt x="9303216" y="2925222"/>
                </a:lnTo>
                <a:lnTo>
                  <a:pt x="0" y="2925222"/>
                </a:lnTo>
                <a:lnTo>
                  <a:pt x="0" y="0"/>
                </a:lnTo>
                <a:close/>
              </a:path>
            </a:pathLst>
          </a:custGeom>
          <a:blipFill>
            <a:blip r:embed="rId3">
              <a:extLst>
                <a:ext uri="{96DAC541-7B7A-43D3-8B79-37D633B846F1}">
                  <asvg:svgBlip xmlns:asvg="http://schemas.microsoft.com/office/drawing/2016/SVG/main" r:embed="rId4"/>
                </a:ext>
              </a:extLst>
            </a:blip>
            <a:stretch>
              <a:fillRect l="-1182" b="-78595"/>
            </a:stretch>
          </a:blipFill>
          <a:ln cap="sq">
            <a:noFill/>
            <a:prstDash val="solid"/>
            <a:miter/>
          </a:ln>
        </p:spPr>
        <p:txBody>
          <a:bodyPr/>
          <a:lstStyle/>
          <a:p>
            <a:endParaRPr lang="en-US"/>
          </a:p>
        </p:txBody>
      </p:sp>
      <p:sp>
        <p:nvSpPr>
          <p:cNvPr id="7" name="Freeform 7"/>
          <p:cNvSpPr/>
          <p:nvPr/>
        </p:nvSpPr>
        <p:spPr>
          <a:xfrm>
            <a:off x="14298414" y="4388438"/>
            <a:ext cx="3501087" cy="4114800"/>
          </a:xfrm>
          <a:custGeom>
            <a:avLst/>
            <a:gdLst/>
            <a:ahLst/>
            <a:cxnLst/>
            <a:rect l="l" t="t" r="r" b="b"/>
            <a:pathLst>
              <a:path w="3501087" h="4114800">
                <a:moveTo>
                  <a:pt x="0" y="0"/>
                </a:moveTo>
                <a:lnTo>
                  <a:pt x="3501086" y="0"/>
                </a:lnTo>
                <a:lnTo>
                  <a:pt x="350108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920076" y="904176"/>
            <a:ext cx="16447848" cy="1328167"/>
          </a:xfrm>
          <a:prstGeom prst="rect">
            <a:avLst/>
          </a:prstGeom>
        </p:spPr>
        <p:txBody>
          <a:bodyPr lIns="0" tIns="0" rIns="0" bIns="0" rtlCol="0" anchor="t">
            <a:spAutoFit/>
          </a:bodyPr>
          <a:lstStyle/>
          <a:p>
            <a:pPr algn="ctr">
              <a:lnSpc>
                <a:spcPts val="9672"/>
              </a:lnSpc>
            </a:pPr>
            <a:r>
              <a:rPr lang="en-US" sz="10400">
                <a:solidFill>
                  <a:srgbClr val="1D1D1D"/>
                </a:solidFill>
                <a:latin typeface="Bobby Jones"/>
                <a:ea typeface="Bobby Jones"/>
                <a:cs typeface="Bobby Jones"/>
                <a:sym typeface="Bobby Jones"/>
              </a:rPr>
              <a:t>Question 2</a:t>
            </a:r>
          </a:p>
        </p:txBody>
      </p:sp>
      <p:sp>
        <p:nvSpPr>
          <p:cNvPr id="9" name="TextBox 9"/>
          <p:cNvSpPr txBox="1"/>
          <p:nvPr/>
        </p:nvSpPr>
        <p:spPr>
          <a:xfrm>
            <a:off x="1300099" y="4156868"/>
            <a:ext cx="12929003" cy="4492214"/>
          </a:xfrm>
          <a:prstGeom prst="rect">
            <a:avLst/>
          </a:prstGeom>
        </p:spPr>
        <p:txBody>
          <a:bodyPr lIns="0" tIns="0" rIns="0" bIns="0" rtlCol="0" anchor="t">
            <a:spAutoFit/>
          </a:bodyPr>
          <a:lstStyle/>
          <a:p>
            <a:pPr algn="l">
              <a:lnSpc>
                <a:spcPts val="5972"/>
              </a:lnSpc>
            </a:pPr>
            <a:r>
              <a:rPr lang="en-US" sz="4266">
                <a:solidFill>
                  <a:srgbClr val="1D1D1D"/>
                </a:solidFill>
                <a:latin typeface="Nourd"/>
                <a:ea typeface="Nourd"/>
                <a:cs typeface="Nourd"/>
                <a:sym typeface="Nourd"/>
              </a:rPr>
              <a:t>Molly offers for Juan Manuel to stay at her apartment when he has nowhere else to go. What do you think about the friendship between Molly and Juan Manuel? How is Molly deciding who to trust? </a:t>
            </a:r>
          </a:p>
          <a:p>
            <a:pPr algn="l">
              <a:lnSpc>
                <a:spcPts val="5972"/>
              </a:lnSpc>
            </a:pPr>
            <a:endParaRPr lang="en-US" sz="4266">
              <a:solidFill>
                <a:srgbClr val="1D1D1D"/>
              </a:solidFill>
              <a:latin typeface="Nourd"/>
              <a:ea typeface="Nourd"/>
              <a:cs typeface="Nourd"/>
              <a:sym typeface="Nourd"/>
            </a:endParaRPr>
          </a:p>
          <a:p>
            <a:pPr algn="l">
              <a:lnSpc>
                <a:spcPts val="5972"/>
              </a:lnSpc>
            </a:pPr>
            <a:r>
              <a:rPr lang="en-US" sz="4266">
                <a:solidFill>
                  <a:srgbClr val="1D1D1D"/>
                </a:solidFill>
                <a:latin typeface="Nourd"/>
                <a:ea typeface="Nourd"/>
                <a:cs typeface="Nourd"/>
                <a:sym typeface="Nourd"/>
              </a:rPr>
              <a:t>How do you decide who to trust in your own life?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8500" y="436903"/>
            <a:ext cx="17311001" cy="9413194"/>
            <a:chOff x="0" y="0"/>
            <a:chExt cx="4559276" cy="2479195"/>
          </a:xfrm>
        </p:grpSpPr>
        <p:sp>
          <p:nvSpPr>
            <p:cNvPr id="3" name="Freeform 3"/>
            <p:cNvSpPr/>
            <p:nvPr/>
          </p:nvSpPr>
          <p:spPr>
            <a:xfrm>
              <a:off x="0" y="0"/>
              <a:ext cx="4559276" cy="2479195"/>
            </a:xfrm>
            <a:custGeom>
              <a:avLst/>
              <a:gdLst/>
              <a:ahLst/>
              <a:cxnLst/>
              <a:rect l="l" t="t" r="r" b="b"/>
              <a:pathLst>
                <a:path w="4559276" h="2479195">
                  <a:moveTo>
                    <a:pt x="0" y="0"/>
                  </a:moveTo>
                  <a:lnTo>
                    <a:pt x="4559276" y="0"/>
                  </a:lnTo>
                  <a:lnTo>
                    <a:pt x="4559276" y="2479195"/>
                  </a:lnTo>
                  <a:lnTo>
                    <a:pt x="0" y="2479195"/>
                  </a:lnTo>
                  <a:close/>
                </a:path>
              </a:pathLst>
            </a:custGeom>
            <a:solidFill>
              <a:srgbClr val="F0EFEC"/>
            </a:solidFill>
          </p:spPr>
          <p:txBody>
            <a:bodyPr/>
            <a:lstStyle/>
            <a:p>
              <a:endParaRPr lang="en-US"/>
            </a:p>
          </p:txBody>
        </p:sp>
        <p:sp>
          <p:nvSpPr>
            <p:cNvPr id="4" name="TextBox 4"/>
            <p:cNvSpPr txBox="1"/>
            <p:nvPr/>
          </p:nvSpPr>
          <p:spPr>
            <a:xfrm>
              <a:off x="0" y="-38100"/>
              <a:ext cx="4559276" cy="2517295"/>
            </a:xfrm>
            <a:prstGeom prst="rect">
              <a:avLst/>
            </a:prstGeom>
          </p:spPr>
          <p:txBody>
            <a:bodyPr lIns="50800" tIns="50800" rIns="50800" bIns="50800" rtlCol="0" anchor="ctr"/>
            <a:lstStyle/>
            <a:p>
              <a:pPr algn="ctr">
                <a:lnSpc>
                  <a:spcPts val="1919"/>
                </a:lnSpc>
              </a:pPr>
              <a:endParaRPr/>
            </a:p>
          </p:txBody>
        </p:sp>
      </p:grpSp>
      <p:sp>
        <p:nvSpPr>
          <p:cNvPr id="5" name="Freeform 5"/>
          <p:cNvSpPr/>
          <p:nvPr/>
        </p:nvSpPr>
        <p:spPr>
          <a:xfrm rot="-10800000">
            <a:off x="488500" y="436903"/>
            <a:ext cx="9413194" cy="2836919"/>
          </a:xfrm>
          <a:custGeom>
            <a:avLst/>
            <a:gdLst/>
            <a:ahLst/>
            <a:cxnLst/>
            <a:rect l="l" t="t" r="r" b="b"/>
            <a:pathLst>
              <a:path w="9413194" h="2836919">
                <a:moveTo>
                  <a:pt x="0" y="0"/>
                </a:moveTo>
                <a:lnTo>
                  <a:pt x="9413194" y="0"/>
                </a:lnTo>
                <a:lnTo>
                  <a:pt x="9413194" y="2836919"/>
                </a:lnTo>
                <a:lnTo>
                  <a:pt x="0" y="2836919"/>
                </a:lnTo>
                <a:lnTo>
                  <a:pt x="0" y="0"/>
                </a:lnTo>
                <a:close/>
              </a:path>
            </a:pathLst>
          </a:custGeom>
          <a:blipFill>
            <a:blip r:embed="rId3">
              <a:extLst>
                <a:ext uri="{96DAC541-7B7A-43D3-8B79-37D633B846F1}">
                  <asvg:svgBlip xmlns:asvg="http://schemas.microsoft.com/office/drawing/2016/SVG/main" r:embed="rId4"/>
                </a:ext>
              </a:extLst>
            </a:blip>
            <a:stretch>
              <a:fillRect b="-84154"/>
            </a:stretch>
          </a:blipFill>
          <a:ln cap="sq">
            <a:noFill/>
            <a:prstDash val="solid"/>
            <a:miter/>
          </a:ln>
        </p:spPr>
        <p:txBody>
          <a:bodyPr/>
          <a:lstStyle/>
          <a:p>
            <a:endParaRPr lang="en-US"/>
          </a:p>
        </p:txBody>
      </p:sp>
      <p:sp>
        <p:nvSpPr>
          <p:cNvPr id="6" name="Freeform 6"/>
          <p:cNvSpPr/>
          <p:nvPr/>
        </p:nvSpPr>
        <p:spPr>
          <a:xfrm rot="-10800000">
            <a:off x="8496284" y="436903"/>
            <a:ext cx="9303216" cy="2925222"/>
          </a:xfrm>
          <a:custGeom>
            <a:avLst/>
            <a:gdLst/>
            <a:ahLst/>
            <a:cxnLst/>
            <a:rect l="l" t="t" r="r" b="b"/>
            <a:pathLst>
              <a:path w="9303216" h="2925222">
                <a:moveTo>
                  <a:pt x="0" y="0"/>
                </a:moveTo>
                <a:lnTo>
                  <a:pt x="9303216" y="0"/>
                </a:lnTo>
                <a:lnTo>
                  <a:pt x="9303216" y="2925222"/>
                </a:lnTo>
                <a:lnTo>
                  <a:pt x="0" y="2925222"/>
                </a:lnTo>
                <a:lnTo>
                  <a:pt x="0" y="0"/>
                </a:lnTo>
                <a:close/>
              </a:path>
            </a:pathLst>
          </a:custGeom>
          <a:blipFill>
            <a:blip r:embed="rId3">
              <a:extLst>
                <a:ext uri="{96DAC541-7B7A-43D3-8B79-37D633B846F1}">
                  <asvg:svgBlip xmlns:asvg="http://schemas.microsoft.com/office/drawing/2016/SVG/main" r:embed="rId4"/>
                </a:ext>
              </a:extLst>
            </a:blip>
            <a:stretch>
              <a:fillRect l="-1182" b="-78595"/>
            </a:stretch>
          </a:blipFill>
          <a:ln cap="sq">
            <a:noFill/>
            <a:prstDash val="solid"/>
            <a:miter/>
          </a:ln>
        </p:spPr>
        <p:txBody>
          <a:bodyPr/>
          <a:lstStyle/>
          <a:p>
            <a:endParaRPr lang="en-US"/>
          </a:p>
        </p:txBody>
      </p:sp>
      <p:sp>
        <p:nvSpPr>
          <p:cNvPr id="7" name="TextBox 7"/>
          <p:cNvSpPr txBox="1"/>
          <p:nvPr/>
        </p:nvSpPr>
        <p:spPr>
          <a:xfrm>
            <a:off x="920076" y="904176"/>
            <a:ext cx="16447848" cy="1328167"/>
          </a:xfrm>
          <a:prstGeom prst="rect">
            <a:avLst/>
          </a:prstGeom>
        </p:spPr>
        <p:txBody>
          <a:bodyPr lIns="0" tIns="0" rIns="0" bIns="0" rtlCol="0" anchor="t">
            <a:spAutoFit/>
          </a:bodyPr>
          <a:lstStyle/>
          <a:p>
            <a:pPr algn="ctr">
              <a:lnSpc>
                <a:spcPts val="9672"/>
              </a:lnSpc>
            </a:pPr>
            <a:r>
              <a:rPr lang="en-US" sz="10400">
                <a:solidFill>
                  <a:srgbClr val="1D1D1D"/>
                </a:solidFill>
                <a:latin typeface="Bobby Jones"/>
                <a:ea typeface="Bobby Jones"/>
                <a:cs typeface="Bobby Jones"/>
                <a:sym typeface="Bobby Jones"/>
              </a:rPr>
              <a:t>Question 3</a:t>
            </a:r>
          </a:p>
        </p:txBody>
      </p:sp>
      <p:sp>
        <p:nvSpPr>
          <p:cNvPr id="8" name="TextBox 8"/>
          <p:cNvSpPr txBox="1"/>
          <p:nvPr/>
        </p:nvSpPr>
        <p:spPr>
          <a:xfrm>
            <a:off x="1826141" y="4013611"/>
            <a:ext cx="14635718" cy="5244689"/>
          </a:xfrm>
          <a:prstGeom prst="rect">
            <a:avLst/>
          </a:prstGeom>
        </p:spPr>
        <p:txBody>
          <a:bodyPr lIns="0" tIns="0" rIns="0" bIns="0" rtlCol="0" anchor="t">
            <a:spAutoFit/>
          </a:bodyPr>
          <a:lstStyle/>
          <a:p>
            <a:pPr algn="l">
              <a:lnSpc>
                <a:spcPts val="5972"/>
              </a:lnSpc>
            </a:pPr>
            <a:r>
              <a:rPr lang="en-US" sz="4266">
                <a:solidFill>
                  <a:srgbClr val="1D1D1D"/>
                </a:solidFill>
                <a:latin typeface="Nourd"/>
                <a:ea typeface="Nourd"/>
                <a:cs typeface="Nourd"/>
                <a:sym typeface="Nourd"/>
              </a:rPr>
              <a:t>In chapter 23, Molly put on an elaborate performance in front of the hotel as a part of her scheme to trick Rodney. If you were in Molly’s situation, what would you do to prove yourself innocent? </a:t>
            </a:r>
          </a:p>
          <a:p>
            <a:pPr algn="l">
              <a:lnSpc>
                <a:spcPts val="5972"/>
              </a:lnSpc>
            </a:pPr>
            <a:endParaRPr lang="en-US" sz="4266">
              <a:solidFill>
                <a:srgbClr val="1D1D1D"/>
              </a:solidFill>
              <a:latin typeface="Nourd"/>
              <a:ea typeface="Nourd"/>
              <a:cs typeface="Nourd"/>
              <a:sym typeface="Nourd"/>
            </a:endParaRPr>
          </a:p>
          <a:p>
            <a:pPr algn="l">
              <a:lnSpc>
                <a:spcPts val="5972"/>
              </a:lnSpc>
            </a:pPr>
            <a:r>
              <a:rPr lang="en-US" sz="4266">
                <a:solidFill>
                  <a:srgbClr val="1D1D1D"/>
                </a:solidFill>
                <a:latin typeface="Nourd"/>
                <a:ea typeface="Nourd"/>
                <a:cs typeface="Nourd"/>
                <a:sym typeface="Nourd"/>
              </a:rPr>
              <a:t>Have you ever had to tell an elaborate lie to help yourself or others?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8500" y="436903"/>
            <a:ext cx="17311001" cy="9413194"/>
            <a:chOff x="0" y="0"/>
            <a:chExt cx="4559276" cy="2479195"/>
          </a:xfrm>
        </p:grpSpPr>
        <p:sp>
          <p:nvSpPr>
            <p:cNvPr id="3" name="Freeform 3"/>
            <p:cNvSpPr/>
            <p:nvPr/>
          </p:nvSpPr>
          <p:spPr>
            <a:xfrm>
              <a:off x="0" y="0"/>
              <a:ext cx="4559276" cy="2479195"/>
            </a:xfrm>
            <a:custGeom>
              <a:avLst/>
              <a:gdLst/>
              <a:ahLst/>
              <a:cxnLst/>
              <a:rect l="l" t="t" r="r" b="b"/>
              <a:pathLst>
                <a:path w="4559276" h="2479195">
                  <a:moveTo>
                    <a:pt x="0" y="0"/>
                  </a:moveTo>
                  <a:lnTo>
                    <a:pt x="4559276" y="0"/>
                  </a:lnTo>
                  <a:lnTo>
                    <a:pt x="4559276" y="2479195"/>
                  </a:lnTo>
                  <a:lnTo>
                    <a:pt x="0" y="2479195"/>
                  </a:lnTo>
                  <a:close/>
                </a:path>
              </a:pathLst>
            </a:custGeom>
            <a:solidFill>
              <a:srgbClr val="F0EFEC"/>
            </a:solidFill>
          </p:spPr>
          <p:txBody>
            <a:bodyPr/>
            <a:lstStyle/>
            <a:p>
              <a:endParaRPr lang="en-US"/>
            </a:p>
          </p:txBody>
        </p:sp>
        <p:sp>
          <p:nvSpPr>
            <p:cNvPr id="4" name="TextBox 4"/>
            <p:cNvSpPr txBox="1"/>
            <p:nvPr/>
          </p:nvSpPr>
          <p:spPr>
            <a:xfrm>
              <a:off x="0" y="-38100"/>
              <a:ext cx="4559276" cy="2517295"/>
            </a:xfrm>
            <a:prstGeom prst="rect">
              <a:avLst/>
            </a:prstGeom>
          </p:spPr>
          <p:txBody>
            <a:bodyPr lIns="50800" tIns="50800" rIns="50800" bIns="50800" rtlCol="0" anchor="ctr"/>
            <a:lstStyle/>
            <a:p>
              <a:pPr algn="ctr">
                <a:lnSpc>
                  <a:spcPts val="1919"/>
                </a:lnSpc>
              </a:pPr>
              <a:endParaRPr/>
            </a:p>
          </p:txBody>
        </p:sp>
      </p:grpSp>
      <p:sp>
        <p:nvSpPr>
          <p:cNvPr id="5" name="Freeform 5"/>
          <p:cNvSpPr/>
          <p:nvPr/>
        </p:nvSpPr>
        <p:spPr>
          <a:xfrm rot="-10800000">
            <a:off x="488500" y="436903"/>
            <a:ext cx="9413194" cy="2836919"/>
          </a:xfrm>
          <a:custGeom>
            <a:avLst/>
            <a:gdLst/>
            <a:ahLst/>
            <a:cxnLst/>
            <a:rect l="l" t="t" r="r" b="b"/>
            <a:pathLst>
              <a:path w="9413194" h="2836919">
                <a:moveTo>
                  <a:pt x="0" y="0"/>
                </a:moveTo>
                <a:lnTo>
                  <a:pt x="9413194" y="0"/>
                </a:lnTo>
                <a:lnTo>
                  <a:pt x="9413194" y="2836919"/>
                </a:lnTo>
                <a:lnTo>
                  <a:pt x="0" y="2836919"/>
                </a:lnTo>
                <a:lnTo>
                  <a:pt x="0" y="0"/>
                </a:lnTo>
                <a:close/>
              </a:path>
            </a:pathLst>
          </a:custGeom>
          <a:blipFill>
            <a:blip r:embed="rId3">
              <a:extLst>
                <a:ext uri="{96DAC541-7B7A-43D3-8B79-37D633B846F1}">
                  <asvg:svgBlip xmlns:asvg="http://schemas.microsoft.com/office/drawing/2016/SVG/main" r:embed="rId4"/>
                </a:ext>
              </a:extLst>
            </a:blip>
            <a:stretch>
              <a:fillRect b="-84154"/>
            </a:stretch>
          </a:blipFill>
        </p:spPr>
        <p:txBody>
          <a:bodyPr/>
          <a:lstStyle/>
          <a:p>
            <a:endParaRPr lang="en-US"/>
          </a:p>
        </p:txBody>
      </p:sp>
      <p:sp>
        <p:nvSpPr>
          <p:cNvPr id="6" name="Freeform 6"/>
          <p:cNvSpPr/>
          <p:nvPr/>
        </p:nvSpPr>
        <p:spPr>
          <a:xfrm rot="-10800000">
            <a:off x="8496284" y="436903"/>
            <a:ext cx="9303216" cy="2925222"/>
          </a:xfrm>
          <a:custGeom>
            <a:avLst/>
            <a:gdLst/>
            <a:ahLst/>
            <a:cxnLst/>
            <a:rect l="l" t="t" r="r" b="b"/>
            <a:pathLst>
              <a:path w="9303216" h="2925222">
                <a:moveTo>
                  <a:pt x="0" y="0"/>
                </a:moveTo>
                <a:lnTo>
                  <a:pt x="9303216" y="0"/>
                </a:lnTo>
                <a:lnTo>
                  <a:pt x="9303216" y="2925222"/>
                </a:lnTo>
                <a:lnTo>
                  <a:pt x="0" y="2925222"/>
                </a:lnTo>
                <a:lnTo>
                  <a:pt x="0" y="0"/>
                </a:lnTo>
                <a:close/>
              </a:path>
            </a:pathLst>
          </a:custGeom>
          <a:blipFill>
            <a:blip r:embed="rId3">
              <a:extLst>
                <a:ext uri="{96DAC541-7B7A-43D3-8B79-37D633B846F1}">
                  <asvg:svgBlip xmlns:asvg="http://schemas.microsoft.com/office/drawing/2016/SVG/main" r:embed="rId4"/>
                </a:ext>
              </a:extLst>
            </a:blip>
            <a:stretch>
              <a:fillRect l="-1182" b="-78595"/>
            </a:stretch>
          </a:blipFill>
        </p:spPr>
        <p:txBody>
          <a:bodyPr/>
          <a:lstStyle/>
          <a:p>
            <a:endParaRPr lang="en-US"/>
          </a:p>
        </p:txBody>
      </p:sp>
      <p:sp>
        <p:nvSpPr>
          <p:cNvPr id="7" name="TextBox 7"/>
          <p:cNvSpPr txBox="1"/>
          <p:nvPr/>
        </p:nvSpPr>
        <p:spPr>
          <a:xfrm>
            <a:off x="920076" y="904176"/>
            <a:ext cx="16447848" cy="1328167"/>
          </a:xfrm>
          <a:prstGeom prst="rect">
            <a:avLst/>
          </a:prstGeom>
        </p:spPr>
        <p:txBody>
          <a:bodyPr lIns="0" tIns="0" rIns="0" bIns="0" rtlCol="0" anchor="t">
            <a:spAutoFit/>
          </a:bodyPr>
          <a:lstStyle/>
          <a:p>
            <a:pPr algn="ctr">
              <a:lnSpc>
                <a:spcPts val="9672"/>
              </a:lnSpc>
            </a:pPr>
            <a:r>
              <a:rPr lang="en-US" sz="10400">
                <a:solidFill>
                  <a:srgbClr val="1D1D1D"/>
                </a:solidFill>
                <a:latin typeface="Bobby Jones"/>
                <a:ea typeface="Bobby Jones"/>
                <a:cs typeface="Bobby Jones"/>
                <a:sym typeface="Bobby Jones"/>
              </a:rPr>
              <a:t>Question 4</a:t>
            </a:r>
          </a:p>
        </p:txBody>
      </p:sp>
      <p:sp>
        <p:nvSpPr>
          <p:cNvPr id="8" name="TextBox 8"/>
          <p:cNvSpPr txBox="1"/>
          <p:nvPr/>
        </p:nvSpPr>
        <p:spPr>
          <a:xfrm>
            <a:off x="1662484" y="3733055"/>
            <a:ext cx="14963033" cy="5325047"/>
          </a:xfrm>
          <a:prstGeom prst="rect">
            <a:avLst/>
          </a:prstGeom>
        </p:spPr>
        <p:txBody>
          <a:bodyPr lIns="0" tIns="0" rIns="0" bIns="0" rtlCol="0" anchor="t">
            <a:spAutoFit/>
          </a:bodyPr>
          <a:lstStyle/>
          <a:p>
            <a:pPr algn="l">
              <a:lnSpc>
                <a:spcPts val="5972"/>
              </a:lnSpc>
            </a:pPr>
            <a:r>
              <a:rPr lang="en-US" sz="4266">
                <a:solidFill>
                  <a:srgbClr val="1D1D1D"/>
                </a:solidFill>
                <a:latin typeface="Nourd"/>
                <a:ea typeface="Nourd"/>
                <a:cs typeface="Nourd"/>
                <a:sym typeface="Nourd"/>
              </a:rPr>
              <a:t>As Molly is waiting across the street from the hotel, she calls Giselle to confront her. Did you expect this from Molly? Molly suggests that Giselle could be a “good egg caught in a rotten basket”. Do you agree with this?  </a:t>
            </a:r>
          </a:p>
          <a:p>
            <a:pPr algn="l">
              <a:lnSpc>
                <a:spcPts val="5972"/>
              </a:lnSpc>
            </a:pPr>
            <a:endParaRPr lang="en-US" sz="4266">
              <a:solidFill>
                <a:srgbClr val="1D1D1D"/>
              </a:solidFill>
              <a:latin typeface="Nourd"/>
              <a:ea typeface="Nourd"/>
              <a:cs typeface="Nourd"/>
              <a:sym typeface="Nourd"/>
            </a:endParaRPr>
          </a:p>
          <a:p>
            <a:pPr algn="l">
              <a:lnSpc>
                <a:spcPts val="5972"/>
              </a:lnSpc>
            </a:pPr>
            <a:r>
              <a:rPr lang="en-US" sz="4266">
                <a:solidFill>
                  <a:srgbClr val="1D1D1D"/>
                </a:solidFill>
                <a:latin typeface="Nourd"/>
                <a:ea typeface="Nourd"/>
                <a:cs typeface="Nourd"/>
                <a:sym typeface="Nourd"/>
              </a:rPr>
              <a:t>When was a time that you had to confront somebody? How did you feel?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8500" y="436903"/>
            <a:ext cx="17311001" cy="9413194"/>
            <a:chOff x="0" y="0"/>
            <a:chExt cx="4559276" cy="2479195"/>
          </a:xfrm>
        </p:grpSpPr>
        <p:sp>
          <p:nvSpPr>
            <p:cNvPr id="3" name="Freeform 3"/>
            <p:cNvSpPr/>
            <p:nvPr/>
          </p:nvSpPr>
          <p:spPr>
            <a:xfrm>
              <a:off x="0" y="0"/>
              <a:ext cx="4559276" cy="2479195"/>
            </a:xfrm>
            <a:custGeom>
              <a:avLst/>
              <a:gdLst/>
              <a:ahLst/>
              <a:cxnLst/>
              <a:rect l="l" t="t" r="r" b="b"/>
              <a:pathLst>
                <a:path w="4559276" h="2479195">
                  <a:moveTo>
                    <a:pt x="0" y="0"/>
                  </a:moveTo>
                  <a:lnTo>
                    <a:pt x="4559276" y="0"/>
                  </a:lnTo>
                  <a:lnTo>
                    <a:pt x="4559276" y="2479195"/>
                  </a:lnTo>
                  <a:lnTo>
                    <a:pt x="0" y="2479195"/>
                  </a:lnTo>
                  <a:close/>
                </a:path>
              </a:pathLst>
            </a:custGeom>
            <a:solidFill>
              <a:srgbClr val="F0EFEC"/>
            </a:solidFill>
          </p:spPr>
          <p:txBody>
            <a:bodyPr/>
            <a:lstStyle/>
            <a:p>
              <a:endParaRPr lang="en-US"/>
            </a:p>
          </p:txBody>
        </p:sp>
        <p:sp>
          <p:nvSpPr>
            <p:cNvPr id="4" name="TextBox 4"/>
            <p:cNvSpPr txBox="1"/>
            <p:nvPr/>
          </p:nvSpPr>
          <p:spPr>
            <a:xfrm>
              <a:off x="0" y="-38100"/>
              <a:ext cx="4559276" cy="2517295"/>
            </a:xfrm>
            <a:prstGeom prst="rect">
              <a:avLst/>
            </a:prstGeom>
          </p:spPr>
          <p:txBody>
            <a:bodyPr lIns="50800" tIns="50800" rIns="50800" bIns="50800" rtlCol="0" anchor="ctr"/>
            <a:lstStyle/>
            <a:p>
              <a:pPr algn="ctr">
                <a:lnSpc>
                  <a:spcPts val="1919"/>
                </a:lnSpc>
              </a:pPr>
              <a:endParaRPr/>
            </a:p>
          </p:txBody>
        </p:sp>
      </p:grpSp>
      <p:sp>
        <p:nvSpPr>
          <p:cNvPr id="5" name="Freeform 5"/>
          <p:cNvSpPr/>
          <p:nvPr/>
        </p:nvSpPr>
        <p:spPr>
          <a:xfrm rot="-10800000">
            <a:off x="488500" y="436903"/>
            <a:ext cx="9413194" cy="2836919"/>
          </a:xfrm>
          <a:custGeom>
            <a:avLst/>
            <a:gdLst/>
            <a:ahLst/>
            <a:cxnLst/>
            <a:rect l="l" t="t" r="r" b="b"/>
            <a:pathLst>
              <a:path w="9413194" h="2836919">
                <a:moveTo>
                  <a:pt x="0" y="0"/>
                </a:moveTo>
                <a:lnTo>
                  <a:pt x="9413194" y="0"/>
                </a:lnTo>
                <a:lnTo>
                  <a:pt x="9413194" y="2836919"/>
                </a:lnTo>
                <a:lnTo>
                  <a:pt x="0" y="2836919"/>
                </a:lnTo>
                <a:lnTo>
                  <a:pt x="0" y="0"/>
                </a:lnTo>
                <a:close/>
              </a:path>
            </a:pathLst>
          </a:custGeom>
          <a:blipFill>
            <a:blip r:embed="rId3">
              <a:extLst>
                <a:ext uri="{96DAC541-7B7A-43D3-8B79-37D633B846F1}">
                  <asvg:svgBlip xmlns:asvg="http://schemas.microsoft.com/office/drawing/2016/SVG/main" r:embed="rId4"/>
                </a:ext>
              </a:extLst>
            </a:blip>
            <a:stretch>
              <a:fillRect b="-84154"/>
            </a:stretch>
          </a:blipFill>
          <a:ln cap="sq">
            <a:noFill/>
            <a:prstDash val="solid"/>
            <a:miter/>
          </a:ln>
        </p:spPr>
        <p:txBody>
          <a:bodyPr/>
          <a:lstStyle/>
          <a:p>
            <a:endParaRPr lang="en-US"/>
          </a:p>
        </p:txBody>
      </p:sp>
      <p:sp>
        <p:nvSpPr>
          <p:cNvPr id="6" name="Freeform 6"/>
          <p:cNvSpPr/>
          <p:nvPr/>
        </p:nvSpPr>
        <p:spPr>
          <a:xfrm rot="-10800000">
            <a:off x="8496284" y="436903"/>
            <a:ext cx="9303216" cy="2925222"/>
          </a:xfrm>
          <a:custGeom>
            <a:avLst/>
            <a:gdLst/>
            <a:ahLst/>
            <a:cxnLst/>
            <a:rect l="l" t="t" r="r" b="b"/>
            <a:pathLst>
              <a:path w="9303216" h="2925222">
                <a:moveTo>
                  <a:pt x="0" y="0"/>
                </a:moveTo>
                <a:lnTo>
                  <a:pt x="9303216" y="0"/>
                </a:lnTo>
                <a:lnTo>
                  <a:pt x="9303216" y="2925222"/>
                </a:lnTo>
                <a:lnTo>
                  <a:pt x="0" y="2925222"/>
                </a:lnTo>
                <a:lnTo>
                  <a:pt x="0" y="0"/>
                </a:lnTo>
                <a:close/>
              </a:path>
            </a:pathLst>
          </a:custGeom>
          <a:blipFill>
            <a:blip r:embed="rId3">
              <a:extLst>
                <a:ext uri="{96DAC541-7B7A-43D3-8B79-37D633B846F1}">
                  <asvg:svgBlip xmlns:asvg="http://schemas.microsoft.com/office/drawing/2016/SVG/main" r:embed="rId4"/>
                </a:ext>
              </a:extLst>
            </a:blip>
            <a:stretch>
              <a:fillRect l="-1182" b="-78595"/>
            </a:stretch>
          </a:blipFill>
          <a:ln cap="sq">
            <a:noFill/>
            <a:prstDash val="solid"/>
            <a:miter/>
          </a:ln>
        </p:spPr>
        <p:txBody>
          <a:bodyPr/>
          <a:lstStyle/>
          <a:p>
            <a:endParaRPr lang="en-US"/>
          </a:p>
        </p:txBody>
      </p:sp>
      <p:sp>
        <p:nvSpPr>
          <p:cNvPr id="7" name="TextBox 7"/>
          <p:cNvSpPr txBox="1"/>
          <p:nvPr/>
        </p:nvSpPr>
        <p:spPr>
          <a:xfrm>
            <a:off x="920076" y="904176"/>
            <a:ext cx="16447848" cy="1328167"/>
          </a:xfrm>
          <a:prstGeom prst="rect">
            <a:avLst/>
          </a:prstGeom>
        </p:spPr>
        <p:txBody>
          <a:bodyPr lIns="0" tIns="0" rIns="0" bIns="0" rtlCol="0" anchor="t">
            <a:spAutoFit/>
          </a:bodyPr>
          <a:lstStyle/>
          <a:p>
            <a:pPr algn="ctr">
              <a:lnSpc>
                <a:spcPts val="9672"/>
              </a:lnSpc>
            </a:pPr>
            <a:r>
              <a:rPr lang="en-US" sz="10400">
                <a:solidFill>
                  <a:srgbClr val="1D1D1D"/>
                </a:solidFill>
                <a:latin typeface="Bobby Jones"/>
                <a:ea typeface="Bobby Jones"/>
                <a:cs typeface="Bobby Jones"/>
                <a:sym typeface="Bobby Jones"/>
              </a:rPr>
              <a:t>Question 5</a:t>
            </a:r>
          </a:p>
        </p:txBody>
      </p:sp>
      <p:sp>
        <p:nvSpPr>
          <p:cNvPr id="8" name="TextBox 8"/>
          <p:cNvSpPr txBox="1"/>
          <p:nvPr/>
        </p:nvSpPr>
        <p:spPr>
          <a:xfrm>
            <a:off x="1966381" y="4047955"/>
            <a:ext cx="9235019" cy="4492214"/>
          </a:xfrm>
          <a:prstGeom prst="rect">
            <a:avLst/>
          </a:prstGeom>
        </p:spPr>
        <p:txBody>
          <a:bodyPr lIns="0" tIns="0" rIns="0" bIns="0" rtlCol="0" anchor="t">
            <a:spAutoFit/>
          </a:bodyPr>
          <a:lstStyle/>
          <a:p>
            <a:pPr algn="l">
              <a:lnSpc>
                <a:spcPts val="5972"/>
              </a:lnSpc>
            </a:pPr>
            <a:r>
              <a:rPr lang="en-US" sz="4266">
                <a:solidFill>
                  <a:srgbClr val="1D1D1D"/>
                </a:solidFill>
                <a:latin typeface="Nourd"/>
                <a:ea typeface="Nourd"/>
                <a:cs typeface="Nourd"/>
                <a:sym typeface="Nourd"/>
              </a:rPr>
              <a:t>Molly remembers that Gran said, “If you want to know where someone is going, don’t watch their mouth, watch their feet”. What does this mean? Do you think Molly should take this advice? Why or why not?  </a:t>
            </a:r>
          </a:p>
        </p:txBody>
      </p:sp>
      <p:pic>
        <p:nvPicPr>
          <p:cNvPr id="9" name="Picture 2" descr="Download Footprints Free PNG photo images and clipart | FreePNGimg">
            <a:extLst>
              <a:ext uri="{FF2B5EF4-FFF2-40B4-BE49-F238E27FC236}">
                <a16:creationId xmlns:a16="http://schemas.microsoft.com/office/drawing/2014/main" id="{C8C575B6-EEAD-4CAF-BA26-0DFF30E9F5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578848">
            <a:off x="11346296" y="3849011"/>
            <a:ext cx="4621852" cy="46218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a:extLst>
              <a:ext uri="{FF2B5EF4-FFF2-40B4-BE49-F238E27FC236}">
                <a16:creationId xmlns:a16="http://schemas.microsoft.com/office/drawing/2014/main" id="{73195A3D-9BF5-A3FF-6489-1B4538B9E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0"/>
            <a:ext cx="8875713"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B590D4E-27BA-09F5-E1A7-1945E675660A}"/>
              </a:ext>
            </a:extLst>
          </p:cNvPr>
          <p:cNvSpPr txBox="1"/>
          <p:nvPr/>
        </p:nvSpPr>
        <p:spPr>
          <a:xfrm>
            <a:off x="-838200" y="4475368"/>
            <a:ext cx="9144000" cy="1336263"/>
          </a:xfrm>
          <a:prstGeom prst="rect">
            <a:avLst/>
          </a:prstGeom>
          <a:noFill/>
        </p:spPr>
        <p:txBody>
          <a:bodyPr wrap="square">
            <a:spAutoFit/>
          </a:bodyPr>
          <a:lstStyle/>
          <a:p>
            <a:pPr algn="ctr">
              <a:lnSpc>
                <a:spcPts val="9672"/>
              </a:lnSpc>
            </a:pPr>
            <a:r>
              <a:rPr lang="en-US" sz="9600">
                <a:solidFill>
                  <a:srgbClr val="1D1D1D"/>
                </a:solidFill>
                <a:latin typeface="Bobby Jones"/>
                <a:ea typeface="Bobby Jones"/>
                <a:cs typeface="Bobby Jones"/>
                <a:sym typeface="Bobby Jones"/>
              </a:rPr>
              <a:t>Crossword</a:t>
            </a:r>
          </a:p>
        </p:txBody>
      </p:sp>
    </p:spTree>
    <p:extLst>
      <p:ext uri="{BB962C8B-B14F-4D97-AF65-F5344CB8AC3E}">
        <p14:creationId xmlns:p14="http://schemas.microsoft.com/office/powerpoint/2010/main" val="2876673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a:extLst>
              <a:ext uri="{FF2B5EF4-FFF2-40B4-BE49-F238E27FC236}">
                <a16:creationId xmlns:a16="http://schemas.microsoft.com/office/drawing/2014/main" id="{8D90EE94-9B8B-9A81-D6AD-F7D3C078A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262" y="0"/>
            <a:ext cx="8753475" cy="1028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393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8500" y="436903"/>
            <a:ext cx="17311001" cy="9413194"/>
            <a:chOff x="0" y="0"/>
            <a:chExt cx="4559276" cy="2479195"/>
          </a:xfrm>
        </p:grpSpPr>
        <p:sp>
          <p:nvSpPr>
            <p:cNvPr id="3" name="Freeform 3"/>
            <p:cNvSpPr/>
            <p:nvPr/>
          </p:nvSpPr>
          <p:spPr>
            <a:xfrm>
              <a:off x="0" y="0"/>
              <a:ext cx="4559276" cy="2479195"/>
            </a:xfrm>
            <a:custGeom>
              <a:avLst/>
              <a:gdLst/>
              <a:ahLst/>
              <a:cxnLst/>
              <a:rect l="l" t="t" r="r" b="b"/>
              <a:pathLst>
                <a:path w="4559276" h="2479195">
                  <a:moveTo>
                    <a:pt x="0" y="0"/>
                  </a:moveTo>
                  <a:lnTo>
                    <a:pt x="4559276" y="0"/>
                  </a:lnTo>
                  <a:lnTo>
                    <a:pt x="4559276" y="2479195"/>
                  </a:lnTo>
                  <a:lnTo>
                    <a:pt x="0" y="2479195"/>
                  </a:lnTo>
                  <a:close/>
                </a:path>
              </a:pathLst>
            </a:custGeom>
            <a:solidFill>
              <a:srgbClr val="F0EFEC"/>
            </a:solidFill>
          </p:spPr>
          <p:txBody>
            <a:bodyPr/>
            <a:lstStyle/>
            <a:p>
              <a:endParaRPr lang="en-US"/>
            </a:p>
          </p:txBody>
        </p:sp>
        <p:sp>
          <p:nvSpPr>
            <p:cNvPr id="4" name="TextBox 4"/>
            <p:cNvSpPr txBox="1"/>
            <p:nvPr/>
          </p:nvSpPr>
          <p:spPr>
            <a:xfrm>
              <a:off x="0" y="-38100"/>
              <a:ext cx="4559276" cy="2517295"/>
            </a:xfrm>
            <a:prstGeom prst="rect">
              <a:avLst/>
            </a:prstGeom>
          </p:spPr>
          <p:txBody>
            <a:bodyPr lIns="50800" tIns="50800" rIns="50800" bIns="50800" rtlCol="0" anchor="ctr"/>
            <a:lstStyle/>
            <a:p>
              <a:pPr algn="ctr">
                <a:lnSpc>
                  <a:spcPts val="1919"/>
                </a:lnSpc>
              </a:pPr>
              <a:endParaRPr/>
            </a:p>
          </p:txBody>
        </p:sp>
      </p:grpSp>
      <p:sp>
        <p:nvSpPr>
          <p:cNvPr id="5" name="Freeform 5"/>
          <p:cNvSpPr/>
          <p:nvPr/>
        </p:nvSpPr>
        <p:spPr>
          <a:xfrm rot="680647">
            <a:off x="14219467" y="5840404"/>
            <a:ext cx="1556037" cy="2677053"/>
          </a:xfrm>
          <a:custGeom>
            <a:avLst/>
            <a:gdLst/>
            <a:ahLst/>
            <a:cxnLst/>
            <a:rect l="l" t="t" r="r" b="b"/>
            <a:pathLst>
              <a:path w="1556037" h="2677053">
                <a:moveTo>
                  <a:pt x="0" y="0"/>
                </a:moveTo>
                <a:lnTo>
                  <a:pt x="1556037" y="0"/>
                </a:lnTo>
                <a:lnTo>
                  <a:pt x="1556037" y="2677053"/>
                </a:lnTo>
                <a:lnTo>
                  <a:pt x="0" y="2677053"/>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2264406" y="3993642"/>
            <a:ext cx="13759188" cy="2547367"/>
          </a:xfrm>
          <a:prstGeom prst="rect">
            <a:avLst/>
          </a:prstGeom>
        </p:spPr>
        <p:txBody>
          <a:bodyPr lIns="0" tIns="0" rIns="0" bIns="0" rtlCol="0" anchor="t">
            <a:spAutoFit/>
          </a:bodyPr>
          <a:lstStyle/>
          <a:p>
            <a:pPr algn="ctr">
              <a:lnSpc>
                <a:spcPts val="9672"/>
              </a:lnSpc>
            </a:pPr>
            <a:r>
              <a:rPr lang="en-US" sz="10400">
                <a:solidFill>
                  <a:srgbClr val="1D1D1D"/>
                </a:solidFill>
                <a:latin typeface="Bobby Jones"/>
                <a:ea typeface="Bobby Jones"/>
                <a:cs typeface="Bobby Jones"/>
                <a:sym typeface="Bobby Jones"/>
              </a:rPr>
              <a:t>Any final predictions or suspects? </a:t>
            </a:r>
          </a:p>
        </p:txBody>
      </p:sp>
      <p:sp>
        <p:nvSpPr>
          <p:cNvPr id="7" name="Freeform 7"/>
          <p:cNvSpPr/>
          <p:nvPr/>
        </p:nvSpPr>
        <p:spPr>
          <a:xfrm rot="349395">
            <a:off x="1598407" y="1321563"/>
            <a:ext cx="1331998" cy="2362953"/>
          </a:xfrm>
          <a:custGeom>
            <a:avLst/>
            <a:gdLst/>
            <a:ahLst/>
            <a:cxnLst/>
            <a:rect l="l" t="t" r="r" b="b"/>
            <a:pathLst>
              <a:path w="1331998" h="2362953">
                <a:moveTo>
                  <a:pt x="0" y="0"/>
                </a:moveTo>
                <a:lnTo>
                  <a:pt x="1331998" y="0"/>
                </a:lnTo>
                <a:lnTo>
                  <a:pt x="1331998" y="2362953"/>
                </a:lnTo>
                <a:lnTo>
                  <a:pt x="0" y="2362953"/>
                </a:lnTo>
                <a:lnTo>
                  <a:pt x="0" y="0"/>
                </a:lnTo>
                <a:close/>
              </a:path>
            </a:pathLst>
          </a:custGeom>
          <a:blipFill>
            <a:blip r:embed="rId2"/>
            <a:stretch>
              <a:fillRect r="-3113"/>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8500" y="436903"/>
            <a:ext cx="17311001" cy="9413194"/>
            <a:chOff x="0" y="0"/>
            <a:chExt cx="4559276" cy="2479195"/>
          </a:xfrm>
        </p:grpSpPr>
        <p:sp>
          <p:nvSpPr>
            <p:cNvPr id="3" name="Freeform 3"/>
            <p:cNvSpPr/>
            <p:nvPr/>
          </p:nvSpPr>
          <p:spPr>
            <a:xfrm>
              <a:off x="0" y="0"/>
              <a:ext cx="4559276" cy="2479195"/>
            </a:xfrm>
            <a:custGeom>
              <a:avLst/>
              <a:gdLst/>
              <a:ahLst/>
              <a:cxnLst/>
              <a:rect l="l" t="t" r="r" b="b"/>
              <a:pathLst>
                <a:path w="4559276" h="2479195">
                  <a:moveTo>
                    <a:pt x="0" y="0"/>
                  </a:moveTo>
                  <a:lnTo>
                    <a:pt x="4559276" y="0"/>
                  </a:lnTo>
                  <a:lnTo>
                    <a:pt x="4559276" y="2479195"/>
                  </a:lnTo>
                  <a:lnTo>
                    <a:pt x="0" y="2479195"/>
                  </a:lnTo>
                  <a:close/>
                </a:path>
              </a:pathLst>
            </a:custGeom>
            <a:solidFill>
              <a:srgbClr val="7B5B64"/>
            </a:solidFill>
          </p:spPr>
          <p:txBody>
            <a:bodyPr/>
            <a:lstStyle/>
            <a:p>
              <a:endParaRPr lang="en-US"/>
            </a:p>
          </p:txBody>
        </p:sp>
        <p:sp>
          <p:nvSpPr>
            <p:cNvPr id="4" name="TextBox 4"/>
            <p:cNvSpPr txBox="1"/>
            <p:nvPr/>
          </p:nvSpPr>
          <p:spPr>
            <a:xfrm>
              <a:off x="0" y="-38100"/>
              <a:ext cx="4559276" cy="2517295"/>
            </a:xfrm>
            <a:prstGeom prst="rect">
              <a:avLst/>
            </a:prstGeom>
          </p:spPr>
          <p:txBody>
            <a:bodyPr lIns="50800" tIns="50800" rIns="50800" bIns="50800" rtlCol="0" anchor="ctr"/>
            <a:lstStyle/>
            <a:p>
              <a:pPr algn="ctr">
                <a:lnSpc>
                  <a:spcPts val="1919"/>
                </a:lnSpc>
              </a:pPr>
              <a:endParaRPr/>
            </a:p>
          </p:txBody>
        </p:sp>
      </p:grpSp>
      <p:sp>
        <p:nvSpPr>
          <p:cNvPr id="5" name="Freeform 5"/>
          <p:cNvSpPr/>
          <p:nvPr/>
        </p:nvSpPr>
        <p:spPr>
          <a:xfrm rot="-10800000">
            <a:off x="488500" y="436903"/>
            <a:ext cx="9413194" cy="2836919"/>
          </a:xfrm>
          <a:custGeom>
            <a:avLst/>
            <a:gdLst/>
            <a:ahLst/>
            <a:cxnLst/>
            <a:rect l="l" t="t" r="r" b="b"/>
            <a:pathLst>
              <a:path w="9413194" h="2836919">
                <a:moveTo>
                  <a:pt x="0" y="0"/>
                </a:moveTo>
                <a:lnTo>
                  <a:pt x="9413194" y="0"/>
                </a:lnTo>
                <a:lnTo>
                  <a:pt x="9413194" y="2836919"/>
                </a:lnTo>
                <a:lnTo>
                  <a:pt x="0" y="2836919"/>
                </a:lnTo>
                <a:lnTo>
                  <a:pt x="0" y="0"/>
                </a:lnTo>
                <a:close/>
              </a:path>
            </a:pathLst>
          </a:custGeom>
          <a:blipFill>
            <a:blip r:embed="rId3">
              <a:extLst>
                <a:ext uri="{96DAC541-7B7A-43D3-8B79-37D633B846F1}">
                  <asvg:svgBlip xmlns:asvg="http://schemas.microsoft.com/office/drawing/2016/SVG/main" r:embed="rId4"/>
                </a:ext>
              </a:extLst>
            </a:blip>
            <a:stretch>
              <a:fillRect b="-84154"/>
            </a:stretch>
          </a:blipFill>
          <a:ln cap="sq">
            <a:noFill/>
            <a:prstDash val="solid"/>
            <a:miter/>
          </a:ln>
        </p:spPr>
        <p:txBody>
          <a:bodyPr/>
          <a:lstStyle/>
          <a:p>
            <a:endParaRPr lang="en-US"/>
          </a:p>
        </p:txBody>
      </p:sp>
      <p:sp>
        <p:nvSpPr>
          <p:cNvPr id="6" name="Freeform 6"/>
          <p:cNvSpPr/>
          <p:nvPr/>
        </p:nvSpPr>
        <p:spPr>
          <a:xfrm rot="-10800000">
            <a:off x="8433931" y="436903"/>
            <a:ext cx="9413194" cy="2836919"/>
          </a:xfrm>
          <a:custGeom>
            <a:avLst/>
            <a:gdLst/>
            <a:ahLst/>
            <a:cxnLst/>
            <a:rect l="l" t="t" r="r" b="b"/>
            <a:pathLst>
              <a:path w="9413194" h="2836919">
                <a:moveTo>
                  <a:pt x="0" y="0"/>
                </a:moveTo>
                <a:lnTo>
                  <a:pt x="9413194" y="0"/>
                </a:lnTo>
                <a:lnTo>
                  <a:pt x="9413194" y="2836919"/>
                </a:lnTo>
                <a:lnTo>
                  <a:pt x="0" y="2836919"/>
                </a:lnTo>
                <a:lnTo>
                  <a:pt x="0" y="0"/>
                </a:lnTo>
                <a:close/>
              </a:path>
            </a:pathLst>
          </a:custGeom>
          <a:blipFill>
            <a:blip r:embed="rId3">
              <a:extLst>
                <a:ext uri="{96DAC541-7B7A-43D3-8B79-37D633B846F1}">
                  <asvg:svgBlip xmlns:asvg="http://schemas.microsoft.com/office/drawing/2016/SVG/main" r:embed="rId4"/>
                </a:ext>
              </a:extLst>
            </a:blip>
            <a:stretch>
              <a:fillRect b="-84154"/>
            </a:stretch>
          </a:blipFill>
        </p:spPr>
        <p:txBody>
          <a:bodyPr/>
          <a:lstStyle/>
          <a:p>
            <a:endParaRPr lang="en-US"/>
          </a:p>
        </p:txBody>
      </p:sp>
      <p:sp>
        <p:nvSpPr>
          <p:cNvPr id="7" name="Freeform 7"/>
          <p:cNvSpPr/>
          <p:nvPr/>
        </p:nvSpPr>
        <p:spPr>
          <a:xfrm>
            <a:off x="2021784" y="3756105"/>
            <a:ext cx="2807505" cy="5079367"/>
          </a:xfrm>
          <a:custGeom>
            <a:avLst/>
            <a:gdLst/>
            <a:ahLst/>
            <a:cxnLst/>
            <a:rect l="l" t="t" r="r" b="b"/>
            <a:pathLst>
              <a:path w="2807505" h="5079367">
                <a:moveTo>
                  <a:pt x="0" y="0"/>
                </a:moveTo>
                <a:lnTo>
                  <a:pt x="2807504" y="0"/>
                </a:lnTo>
                <a:lnTo>
                  <a:pt x="2807504" y="5079367"/>
                </a:lnTo>
                <a:lnTo>
                  <a:pt x="0" y="50793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3462332" y="4282929"/>
            <a:ext cx="2695899" cy="3168468"/>
          </a:xfrm>
          <a:custGeom>
            <a:avLst/>
            <a:gdLst/>
            <a:ahLst/>
            <a:cxnLst/>
            <a:rect l="l" t="t" r="r" b="b"/>
            <a:pathLst>
              <a:path w="2695899" h="3168468">
                <a:moveTo>
                  <a:pt x="0" y="0"/>
                </a:moveTo>
                <a:lnTo>
                  <a:pt x="2695899" y="0"/>
                </a:lnTo>
                <a:lnTo>
                  <a:pt x="2695899" y="3168469"/>
                </a:lnTo>
                <a:lnTo>
                  <a:pt x="0" y="316846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5730543" y="5448064"/>
            <a:ext cx="6826915" cy="847725"/>
          </a:xfrm>
          <a:prstGeom prst="rect">
            <a:avLst/>
          </a:prstGeom>
        </p:spPr>
        <p:txBody>
          <a:bodyPr lIns="0" tIns="0" rIns="0" bIns="0" rtlCol="0" anchor="t">
            <a:spAutoFit/>
          </a:bodyPr>
          <a:lstStyle/>
          <a:p>
            <a:pPr algn="ctr">
              <a:lnSpc>
                <a:spcPts val="6799"/>
              </a:lnSpc>
            </a:pPr>
            <a:r>
              <a:rPr lang="en-US" sz="5666">
                <a:solidFill>
                  <a:srgbClr val="FFFFFF"/>
                </a:solidFill>
                <a:latin typeface="Nourd"/>
                <a:ea typeface="Nourd"/>
                <a:cs typeface="Nourd"/>
                <a:sym typeface="Nourd"/>
              </a:rPr>
              <a:t>Finish the book!</a:t>
            </a:r>
          </a:p>
        </p:txBody>
      </p:sp>
      <p:sp>
        <p:nvSpPr>
          <p:cNvPr id="10" name="TextBox 10"/>
          <p:cNvSpPr txBox="1"/>
          <p:nvPr/>
        </p:nvSpPr>
        <p:spPr>
          <a:xfrm>
            <a:off x="920076" y="904176"/>
            <a:ext cx="16447848" cy="1328167"/>
          </a:xfrm>
          <a:prstGeom prst="rect">
            <a:avLst/>
          </a:prstGeom>
        </p:spPr>
        <p:txBody>
          <a:bodyPr lIns="0" tIns="0" rIns="0" bIns="0" rtlCol="0" anchor="t">
            <a:spAutoFit/>
          </a:bodyPr>
          <a:lstStyle/>
          <a:p>
            <a:pPr algn="ctr">
              <a:lnSpc>
                <a:spcPts val="9672"/>
              </a:lnSpc>
            </a:pPr>
            <a:r>
              <a:rPr lang="en-US" sz="10400">
                <a:solidFill>
                  <a:srgbClr val="1D1D1D"/>
                </a:solidFill>
                <a:latin typeface="Bobby Jones"/>
                <a:ea typeface="Bobby Jones"/>
                <a:cs typeface="Bobby Jones"/>
                <a:sym typeface="Bobby Jones"/>
              </a:rPr>
              <a:t>NExt week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8500" y="436903"/>
            <a:ext cx="17311001" cy="9413194"/>
            <a:chOff x="0" y="0"/>
            <a:chExt cx="4559276" cy="2479195"/>
          </a:xfrm>
        </p:grpSpPr>
        <p:sp>
          <p:nvSpPr>
            <p:cNvPr id="3" name="Freeform 3"/>
            <p:cNvSpPr/>
            <p:nvPr/>
          </p:nvSpPr>
          <p:spPr>
            <a:xfrm>
              <a:off x="0" y="0"/>
              <a:ext cx="4559276" cy="2479195"/>
            </a:xfrm>
            <a:custGeom>
              <a:avLst/>
              <a:gdLst/>
              <a:ahLst/>
              <a:cxnLst/>
              <a:rect l="l" t="t" r="r" b="b"/>
              <a:pathLst>
                <a:path w="4559276" h="2479195">
                  <a:moveTo>
                    <a:pt x="0" y="0"/>
                  </a:moveTo>
                  <a:lnTo>
                    <a:pt x="4559276" y="0"/>
                  </a:lnTo>
                  <a:lnTo>
                    <a:pt x="4559276" y="2479195"/>
                  </a:lnTo>
                  <a:lnTo>
                    <a:pt x="0" y="2479195"/>
                  </a:lnTo>
                  <a:close/>
                </a:path>
              </a:pathLst>
            </a:custGeom>
            <a:solidFill>
              <a:srgbClr val="E1525F"/>
            </a:solidFill>
          </p:spPr>
          <p:txBody>
            <a:bodyPr/>
            <a:lstStyle/>
            <a:p>
              <a:endParaRPr lang="en-US"/>
            </a:p>
          </p:txBody>
        </p:sp>
        <p:sp>
          <p:nvSpPr>
            <p:cNvPr id="4" name="TextBox 4"/>
            <p:cNvSpPr txBox="1"/>
            <p:nvPr/>
          </p:nvSpPr>
          <p:spPr>
            <a:xfrm>
              <a:off x="0" y="-38100"/>
              <a:ext cx="4559276" cy="2517295"/>
            </a:xfrm>
            <a:prstGeom prst="rect">
              <a:avLst/>
            </a:prstGeom>
          </p:spPr>
          <p:txBody>
            <a:bodyPr lIns="50800" tIns="50800" rIns="50800" bIns="50800" rtlCol="0" anchor="ctr"/>
            <a:lstStyle/>
            <a:p>
              <a:pPr algn="ctr">
                <a:lnSpc>
                  <a:spcPts val="1919"/>
                </a:lnSpc>
              </a:pPr>
              <a:endParaRPr/>
            </a:p>
          </p:txBody>
        </p:sp>
      </p:grpSp>
      <p:sp>
        <p:nvSpPr>
          <p:cNvPr id="5" name="Freeform 5"/>
          <p:cNvSpPr/>
          <p:nvPr/>
        </p:nvSpPr>
        <p:spPr>
          <a:xfrm rot="-10800000">
            <a:off x="2732946" y="3112845"/>
            <a:ext cx="13462492" cy="6145455"/>
          </a:xfrm>
          <a:custGeom>
            <a:avLst/>
            <a:gdLst/>
            <a:ahLst/>
            <a:cxnLst/>
            <a:rect l="l" t="t" r="r" b="b"/>
            <a:pathLst>
              <a:path w="13462492" h="6145455">
                <a:moveTo>
                  <a:pt x="0" y="0"/>
                </a:moveTo>
                <a:lnTo>
                  <a:pt x="13462492" y="0"/>
                </a:lnTo>
                <a:lnTo>
                  <a:pt x="13462492" y="6145455"/>
                </a:lnTo>
                <a:lnTo>
                  <a:pt x="0" y="6145455"/>
                </a:lnTo>
                <a:lnTo>
                  <a:pt x="0" y="0"/>
                </a:lnTo>
                <a:close/>
              </a:path>
            </a:pathLst>
          </a:custGeom>
          <a:blipFill>
            <a:blip r:embed="rId3">
              <a:extLst>
                <a:ext uri="{96DAC541-7B7A-43D3-8B79-37D633B846F1}">
                  <asvg:svgBlip xmlns:asvg="http://schemas.microsoft.com/office/drawing/2016/SVG/main" r:embed="rId4"/>
                </a:ext>
              </a:extLst>
            </a:blip>
            <a:stretch>
              <a:fillRect b="-21580"/>
            </a:stretch>
          </a:blipFill>
        </p:spPr>
        <p:txBody>
          <a:bodyPr/>
          <a:lstStyle/>
          <a:p>
            <a:endParaRPr lang="en-US"/>
          </a:p>
        </p:txBody>
      </p:sp>
      <p:sp>
        <p:nvSpPr>
          <p:cNvPr id="6" name="Freeform 6"/>
          <p:cNvSpPr/>
          <p:nvPr/>
        </p:nvSpPr>
        <p:spPr>
          <a:xfrm>
            <a:off x="2732946" y="1711400"/>
            <a:ext cx="13462492" cy="6200878"/>
          </a:xfrm>
          <a:custGeom>
            <a:avLst/>
            <a:gdLst/>
            <a:ahLst/>
            <a:cxnLst/>
            <a:rect l="l" t="t" r="r" b="b"/>
            <a:pathLst>
              <a:path w="13462492" h="6200878">
                <a:moveTo>
                  <a:pt x="0" y="0"/>
                </a:moveTo>
                <a:lnTo>
                  <a:pt x="13462492" y="0"/>
                </a:lnTo>
                <a:lnTo>
                  <a:pt x="13462492" y="6200878"/>
                </a:lnTo>
                <a:lnTo>
                  <a:pt x="0" y="6200878"/>
                </a:lnTo>
                <a:lnTo>
                  <a:pt x="0" y="0"/>
                </a:lnTo>
                <a:close/>
              </a:path>
            </a:pathLst>
          </a:custGeom>
          <a:blipFill>
            <a:blip r:embed="rId3">
              <a:extLst>
                <a:ext uri="{96DAC541-7B7A-43D3-8B79-37D633B846F1}">
                  <asvg:svgBlip xmlns:asvg="http://schemas.microsoft.com/office/drawing/2016/SVG/main" r:embed="rId4"/>
                </a:ext>
              </a:extLst>
            </a:blip>
            <a:stretch>
              <a:fillRect l="-1453" t="-546" b="-21698"/>
            </a:stretch>
          </a:blipFill>
        </p:spPr>
        <p:txBody>
          <a:bodyPr/>
          <a:lstStyle/>
          <a:p>
            <a:endParaRPr lang="en-US"/>
          </a:p>
        </p:txBody>
      </p:sp>
      <p:sp>
        <p:nvSpPr>
          <p:cNvPr id="7" name="TextBox 7"/>
          <p:cNvSpPr txBox="1"/>
          <p:nvPr/>
        </p:nvSpPr>
        <p:spPr>
          <a:xfrm>
            <a:off x="3357485" y="4549613"/>
            <a:ext cx="12587487" cy="1435423"/>
          </a:xfrm>
          <a:prstGeom prst="rect">
            <a:avLst/>
          </a:prstGeom>
        </p:spPr>
        <p:txBody>
          <a:bodyPr lIns="0" tIns="0" rIns="0" bIns="0" rtlCol="0" anchor="t">
            <a:spAutoFit/>
          </a:bodyPr>
          <a:lstStyle/>
          <a:p>
            <a:pPr algn="l">
              <a:lnSpc>
                <a:spcPts val="10330"/>
              </a:lnSpc>
            </a:pPr>
            <a:r>
              <a:rPr lang="en-US" sz="11107">
                <a:solidFill>
                  <a:srgbClr val="1D1D1D"/>
                </a:solidFill>
                <a:latin typeface="Bobby Jones"/>
                <a:ea typeface="Bobby Jones"/>
                <a:cs typeface="Bobby Jones"/>
                <a:sym typeface="Bobby Jones"/>
              </a:rPr>
              <a:t>How was your Week?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8500" y="436903"/>
            <a:ext cx="17311001" cy="9413194"/>
            <a:chOff x="0" y="0"/>
            <a:chExt cx="4559276" cy="2479195"/>
          </a:xfrm>
        </p:grpSpPr>
        <p:sp>
          <p:nvSpPr>
            <p:cNvPr id="3" name="Freeform 3"/>
            <p:cNvSpPr/>
            <p:nvPr/>
          </p:nvSpPr>
          <p:spPr>
            <a:xfrm>
              <a:off x="0" y="0"/>
              <a:ext cx="4559276" cy="2479195"/>
            </a:xfrm>
            <a:custGeom>
              <a:avLst/>
              <a:gdLst/>
              <a:ahLst/>
              <a:cxnLst/>
              <a:rect l="l" t="t" r="r" b="b"/>
              <a:pathLst>
                <a:path w="4559276" h="2479195">
                  <a:moveTo>
                    <a:pt x="0" y="0"/>
                  </a:moveTo>
                  <a:lnTo>
                    <a:pt x="4559276" y="0"/>
                  </a:lnTo>
                  <a:lnTo>
                    <a:pt x="4559276" y="2479195"/>
                  </a:lnTo>
                  <a:lnTo>
                    <a:pt x="0" y="2479195"/>
                  </a:lnTo>
                  <a:close/>
                </a:path>
              </a:pathLst>
            </a:custGeom>
            <a:solidFill>
              <a:srgbClr val="F1BBA1"/>
            </a:solidFill>
          </p:spPr>
          <p:txBody>
            <a:bodyPr/>
            <a:lstStyle/>
            <a:p>
              <a:endParaRPr lang="en-US"/>
            </a:p>
          </p:txBody>
        </p:sp>
        <p:sp>
          <p:nvSpPr>
            <p:cNvPr id="4" name="TextBox 4"/>
            <p:cNvSpPr txBox="1"/>
            <p:nvPr/>
          </p:nvSpPr>
          <p:spPr>
            <a:xfrm>
              <a:off x="0" y="-38100"/>
              <a:ext cx="4559276" cy="2517295"/>
            </a:xfrm>
            <a:prstGeom prst="rect">
              <a:avLst/>
            </a:prstGeom>
          </p:spPr>
          <p:txBody>
            <a:bodyPr lIns="50800" tIns="50800" rIns="50800" bIns="50800" rtlCol="0" anchor="ctr"/>
            <a:lstStyle/>
            <a:p>
              <a:pPr algn="ctr">
                <a:lnSpc>
                  <a:spcPts val="1919"/>
                </a:lnSpc>
              </a:pPr>
              <a:endParaRPr/>
            </a:p>
          </p:txBody>
        </p:sp>
      </p:grpSp>
      <p:sp>
        <p:nvSpPr>
          <p:cNvPr id="5" name="TextBox 5"/>
          <p:cNvSpPr txBox="1"/>
          <p:nvPr/>
        </p:nvSpPr>
        <p:spPr>
          <a:xfrm>
            <a:off x="1182142" y="2384575"/>
            <a:ext cx="16077158" cy="6978798"/>
          </a:xfrm>
          <a:prstGeom prst="rect">
            <a:avLst/>
          </a:prstGeom>
        </p:spPr>
        <p:txBody>
          <a:bodyPr lIns="0" tIns="0" rIns="0" bIns="0" rtlCol="0" anchor="t">
            <a:spAutoFit/>
          </a:bodyPr>
          <a:lstStyle/>
          <a:p>
            <a:pPr algn="l">
              <a:lnSpc>
                <a:spcPts val="5041"/>
              </a:lnSpc>
            </a:pPr>
            <a:r>
              <a:rPr lang="en-US" sz="4166" b="1">
                <a:solidFill>
                  <a:srgbClr val="1D1D1D"/>
                </a:solidFill>
                <a:latin typeface="Nourd Bold"/>
                <a:ea typeface="Nourd Bold"/>
                <a:cs typeface="Nourd Bold"/>
                <a:sym typeface="Nourd Bold"/>
              </a:rPr>
              <a:t>Main Characters: </a:t>
            </a:r>
          </a:p>
          <a:p>
            <a:pPr marL="777240" lvl="1" indent="-388620" algn="just">
              <a:lnSpc>
                <a:spcPts val="5076"/>
              </a:lnSpc>
              <a:buFont typeface="Arial"/>
              <a:buChar char="•"/>
            </a:pPr>
            <a:r>
              <a:rPr lang="en-US" sz="3600">
                <a:solidFill>
                  <a:srgbClr val="1D1D1D"/>
                </a:solidFill>
                <a:latin typeface="Nourd"/>
                <a:ea typeface="Nourd"/>
                <a:cs typeface="Nourd"/>
                <a:sym typeface="Nourd"/>
              </a:rPr>
              <a:t>Molly – Narrator; maid  </a:t>
            </a:r>
          </a:p>
          <a:p>
            <a:pPr marL="777240" lvl="1" indent="-388620" algn="just">
              <a:lnSpc>
                <a:spcPts val="5076"/>
              </a:lnSpc>
              <a:buFont typeface="Arial"/>
              <a:buChar char="•"/>
            </a:pPr>
            <a:r>
              <a:rPr lang="en-US" sz="3600">
                <a:solidFill>
                  <a:srgbClr val="1D1D1D"/>
                </a:solidFill>
                <a:latin typeface="Nourd"/>
                <a:ea typeface="Nourd"/>
                <a:cs typeface="Nourd"/>
                <a:sym typeface="Nourd"/>
              </a:rPr>
              <a:t>Mr. Snow – Hotel manager  </a:t>
            </a:r>
          </a:p>
          <a:p>
            <a:pPr marL="777240" lvl="1" indent="-388620" algn="just">
              <a:lnSpc>
                <a:spcPts val="5076"/>
              </a:lnSpc>
              <a:buFont typeface="Arial"/>
              <a:buChar char="•"/>
            </a:pPr>
            <a:r>
              <a:rPr lang="en-US" sz="3600">
                <a:solidFill>
                  <a:srgbClr val="1D1D1D"/>
                </a:solidFill>
                <a:latin typeface="Nourd"/>
                <a:ea typeface="Nourd"/>
                <a:cs typeface="Nourd"/>
                <a:sym typeface="Nourd"/>
              </a:rPr>
              <a:t>Mr. Black – Murder victim  </a:t>
            </a:r>
          </a:p>
          <a:p>
            <a:pPr marL="777240" lvl="1" indent="-388620" algn="just">
              <a:lnSpc>
                <a:spcPts val="5076"/>
              </a:lnSpc>
              <a:buFont typeface="Arial"/>
              <a:buChar char="•"/>
            </a:pPr>
            <a:r>
              <a:rPr lang="en-US" sz="3600">
                <a:solidFill>
                  <a:srgbClr val="1D1D1D"/>
                </a:solidFill>
                <a:latin typeface="Nourd"/>
                <a:ea typeface="Nourd"/>
                <a:cs typeface="Nourd"/>
                <a:sym typeface="Nourd"/>
              </a:rPr>
              <a:t>Giselle Black – Mr. Black's second wife  </a:t>
            </a:r>
          </a:p>
          <a:p>
            <a:pPr marL="777240" lvl="1" indent="-388620" algn="just">
              <a:lnSpc>
                <a:spcPts val="5076"/>
              </a:lnSpc>
              <a:buFont typeface="Arial"/>
              <a:buChar char="•"/>
            </a:pPr>
            <a:r>
              <a:rPr lang="en-US" sz="3600">
                <a:solidFill>
                  <a:srgbClr val="1D1D1D"/>
                </a:solidFill>
                <a:latin typeface="Nourd"/>
                <a:ea typeface="Nourd"/>
                <a:cs typeface="Nourd"/>
                <a:sym typeface="Nourd"/>
              </a:rPr>
              <a:t>Mr. Preston – Hotel doorman; Molly’s friend </a:t>
            </a:r>
          </a:p>
          <a:p>
            <a:pPr marL="777240" lvl="1" indent="-388620" algn="just">
              <a:lnSpc>
                <a:spcPts val="5076"/>
              </a:lnSpc>
              <a:buFont typeface="Arial"/>
              <a:buChar char="•"/>
            </a:pPr>
            <a:r>
              <a:rPr lang="en-US" sz="3600">
                <a:solidFill>
                  <a:srgbClr val="1D1D1D"/>
                </a:solidFill>
                <a:latin typeface="Nourd"/>
                <a:ea typeface="Nourd"/>
                <a:cs typeface="Nourd"/>
                <a:sym typeface="Nourd"/>
              </a:rPr>
              <a:t>Rodney – Hotel bartender; involved in criminal activity at the hotel </a:t>
            </a:r>
          </a:p>
          <a:p>
            <a:pPr marL="777240" lvl="1" indent="-388620" algn="just">
              <a:lnSpc>
                <a:spcPts val="5076"/>
              </a:lnSpc>
              <a:buFont typeface="Arial"/>
              <a:buChar char="•"/>
            </a:pPr>
            <a:r>
              <a:rPr lang="en-US" sz="3600">
                <a:solidFill>
                  <a:srgbClr val="1D1D1D"/>
                </a:solidFill>
                <a:latin typeface="Nourd"/>
                <a:ea typeface="Nourd"/>
                <a:cs typeface="Nourd"/>
                <a:sym typeface="Nourd"/>
              </a:rPr>
              <a:t>Cheryl - Molly's supervisor </a:t>
            </a:r>
          </a:p>
          <a:p>
            <a:pPr marL="777240" lvl="1" indent="-388620" algn="just">
              <a:lnSpc>
                <a:spcPts val="5076"/>
              </a:lnSpc>
              <a:buFont typeface="Arial"/>
              <a:buChar char="•"/>
            </a:pPr>
            <a:r>
              <a:rPr lang="en-US" sz="3600">
                <a:solidFill>
                  <a:srgbClr val="1D1D1D"/>
                </a:solidFill>
                <a:latin typeface="Nourd"/>
                <a:ea typeface="Nourd"/>
                <a:cs typeface="Nourd"/>
                <a:sym typeface="Nourd"/>
              </a:rPr>
              <a:t>Juan Manuel – dishwasher; involved in criminal activity at the hotel  </a:t>
            </a:r>
          </a:p>
          <a:p>
            <a:pPr marL="777240" lvl="1" indent="-388620" algn="just">
              <a:lnSpc>
                <a:spcPts val="5076"/>
              </a:lnSpc>
              <a:buFont typeface="Arial"/>
              <a:buChar char="•"/>
            </a:pPr>
            <a:r>
              <a:rPr lang="en-US" sz="3600">
                <a:solidFill>
                  <a:srgbClr val="1D1D1D"/>
                </a:solidFill>
                <a:latin typeface="Nourd"/>
                <a:ea typeface="Nourd"/>
                <a:cs typeface="Nourd"/>
                <a:sym typeface="Nourd"/>
              </a:rPr>
              <a:t>Detective Stark – Detective investigating Mr. Black's death </a:t>
            </a:r>
          </a:p>
          <a:p>
            <a:pPr marL="777240" lvl="1" indent="-388620" algn="just">
              <a:lnSpc>
                <a:spcPts val="5076"/>
              </a:lnSpc>
              <a:buFont typeface="Arial"/>
              <a:buChar char="•"/>
            </a:pPr>
            <a:r>
              <a:rPr lang="en-US" sz="3600">
                <a:solidFill>
                  <a:srgbClr val="1D1D1D"/>
                </a:solidFill>
                <a:latin typeface="Nourd"/>
                <a:ea typeface="Nourd"/>
                <a:cs typeface="Nourd"/>
                <a:sym typeface="Nourd"/>
              </a:rPr>
              <a:t>Charlotte – Mr. Preston’s daughter who works as a lawyer </a:t>
            </a:r>
          </a:p>
        </p:txBody>
      </p:sp>
      <p:sp>
        <p:nvSpPr>
          <p:cNvPr id="6" name="TextBox 6"/>
          <p:cNvSpPr txBox="1"/>
          <p:nvPr/>
        </p:nvSpPr>
        <p:spPr>
          <a:xfrm>
            <a:off x="811452" y="1065933"/>
            <a:ext cx="16447848" cy="1328167"/>
          </a:xfrm>
          <a:prstGeom prst="rect">
            <a:avLst/>
          </a:prstGeom>
        </p:spPr>
        <p:txBody>
          <a:bodyPr lIns="0" tIns="0" rIns="0" bIns="0" rtlCol="0" anchor="t">
            <a:spAutoFit/>
          </a:bodyPr>
          <a:lstStyle/>
          <a:p>
            <a:pPr algn="ctr">
              <a:lnSpc>
                <a:spcPts val="9672"/>
              </a:lnSpc>
            </a:pPr>
            <a:r>
              <a:rPr lang="en-US" sz="10400">
                <a:solidFill>
                  <a:srgbClr val="1D1D1D"/>
                </a:solidFill>
                <a:latin typeface="Bobby Jones"/>
                <a:ea typeface="Bobby Jones"/>
                <a:cs typeface="Bobby Jones"/>
                <a:sym typeface="Bobby Jones"/>
              </a:rPr>
              <a:t>Character List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8500" y="436903"/>
            <a:ext cx="17311001" cy="9413194"/>
            <a:chOff x="0" y="0"/>
            <a:chExt cx="4559276" cy="2479195"/>
          </a:xfrm>
        </p:grpSpPr>
        <p:sp>
          <p:nvSpPr>
            <p:cNvPr id="3" name="Freeform 3"/>
            <p:cNvSpPr/>
            <p:nvPr/>
          </p:nvSpPr>
          <p:spPr>
            <a:xfrm>
              <a:off x="0" y="0"/>
              <a:ext cx="4559276" cy="2479195"/>
            </a:xfrm>
            <a:custGeom>
              <a:avLst/>
              <a:gdLst/>
              <a:ahLst/>
              <a:cxnLst/>
              <a:rect l="l" t="t" r="r" b="b"/>
              <a:pathLst>
                <a:path w="4559276" h="2479195">
                  <a:moveTo>
                    <a:pt x="0" y="0"/>
                  </a:moveTo>
                  <a:lnTo>
                    <a:pt x="4559276" y="0"/>
                  </a:lnTo>
                  <a:lnTo>
                    <a:pt x="4559276" y="2479195"/>
                  </a:lnTo>
                  <a:lnTo>
                    <a:pt x="0" y="2479195"/>
                  </a:lnTo>
                  <a:close/>
                </a:path>
              </a:pathLst>
            </a:custGeom>
            <a:solidFill>
              <a:srgbClr val="FFD398"/>
            </a:solidFill>
          </p:spPr>
          <p:txBody>
            <a:bodyPr/>
            <a:lstStyle/>
            <a:p>
              <a:endParaRPr lang="en-US"/>
            </a:p>
          </p:txBody>
        </p:sp>
        <p:sp>
          <p:nvSpPr>
            <p:cNvPr id="4" name="TextBox 4"/>
            <p:cNvSpPr txBox="1"/>
            <p:nvPr/>
          </p:nvSpPr>
          <p:spPr>
            <a:xfrm>
              <a:off x="0" y="-38100"/>
              <a:ext cx="4559276" cy="2517295"/>
            </a:xfrm>
            <a:prstGeom prst="rect">
              <a:avLst/>
            </a:prstGeom>
          </p:spPr>
          <p:txBody>
            <a:bodyPr lIns="50800" tIns="50800" rIns="50800" bIns="50800" rtlCol="0" anchor="ctr"/>
            <a:lstStyle/>
            <a:p>
              <a:pPr algn="ctr">
                <a:lnSpc>
                  <a:spcPts val="1919"/>
                </a:lnSpc>
              </a:pPr>
              <a:endParaRPr/>
            </a:p>
          </p:txBody>
        </p:sp>
      </p:grpSp>
      <p:sp>
        <p:nvSpPr>
          <p:cNvPr id="5" name="TextBox 5"/>
          <p:cNvSpPr txBox="1"/>
          <p:nvPr/>
        </p:nvSpPr>
        <p:spPr>
          <a:xfrm>
            <a:off x="1182142" y="2384575"/>
            <a:ext cx="10421793" cy="6547909"/>
          </a:xfrm>
          <a:prstGeom prst="rect">
            <a:avLst/>
          </a:prstGeom>
        </p:spPr>
        <p:txBody>
          <a:bodyPr lIns="0" tIns="0" rIns="0" bIns="0" rtlCol="0" anchor="t">
            <a:spAutoFit/>
          </a:bodyPr>
          <a:lstStyle/>
          <a:p>
            <a:pPr algn="l">
              <a:lnSpc>
                <a:spcPts val="5041"/>
              </a:lnSpc>
            </a:pPr>
            <a:r>
              <a:rPr lang="en-US" sz="4166" b="1">
                <a:solidFill>
                  <a:srgbClr val="1D1D1D"/>
                </a:solidFill>
                <a:latin typeface="Nourd Bold"/>
                <a:ea typeface="Nourd Bold"/>
                <a:cs typeface="Nourd Bold"/>
                <a:sym typeface="Nourd Bold"/>
              </a:rPr>
              <a:t>Side Characters: </a:t>
            </a:r>
          </a:p>
          <a:p>
            <a:pPr marL="899476" lvl="1" indent="-449738" algn="l">
              <a:lnSpc>
                <a:spcPts val="5957"/>
              </a:lnSpc>
              <a:buFont typeface="Arial"/>
              <a:buChar char="•"/>
            </a:pPr>
            <a:r>
              <a:rPr lang="en-US" sz="4166">
                <a:solidFill>
                  <a:srgbClr val="1D1D1D"/>
                </a:solidFill>
                <a:latin typeface="Nourd"/>
                <a:ea typeface="Nourd"/>
                <a:cs typeface="Nourd"/>
                <a:sym typeface="Nourd"/>
              </a:rPr>
              <a:t>Mrs. Black – Mr. Black's first wife </a:t>
            </a:r>
          </a:p>
          <a:p>
            <a:pPr marL="899476" lvl="1" indent="-449738" algn="l">
              <a:lnSpc>
                <a:spcPts val="5957"/>
              </a:lnSpc>
              <a:buFont typeface="Arial"/>
              <a:buChar char="•"/>
            </a:pPr>
            <a:r>
              <a:rPr lang="en-US" sz="4166">
                <a:solidFill>
                  <a:srgbClr val="1D1D1D"/>
                </a:solidFill>
                <a:latin typeface="Nourd"/>
                <a:ea typeface="Nourd"/>
                <a:cs typeface="Nourd"/>
                <a:sym typeface="Nourd"/>
              </a:rPr>
              <a:t>Victoria Black – Mr. Black's daughter </a:t>
            </a:r>
          </a:p>
          <a:p>
            <a:pPr marL="899476" lvl="1" indent="-449738" algn="l">
              <a:lnSpc>
                <a:spcPts val="5957"/>
              </a:lnSpc>
              <a:buFont typeface="Arial"/>
              <a:buChar char="•"/>
            </a:pPr>
            <a:r>
              <a:rPr lang="en-US" sz="4166">
                <a:solidFill>
                  <a:srgbClr val="1D1D1D"/>
                </a:solidFill>
                <a:latin typeface="Nourd"/>
                <a:ea typeface="Nourd"/>
                <a:cs typeface="Nourd"/>
                <a:sym typeface="Nourd"/>
              </a:rPr>
              <a:t>Wilbur Brown – Molly's ex-boyfriend who stole all of her savings </a:t>
            </a:r>
          </a:p>
          <a:p>
            <a:pPr marL="899476" lvl="1" indent="-449738" algn="l">
              <a:lnSpc>
                <a:spcPts val="5957"/>
              </a:lnSpc>
              <a:buFont typeface="Arial"/>
              <a:buChar char="•"/>
            </a:pPr>
            <a:r>
              <a:rPr lang="en-US" sz="4166">
                <a:solidFill>
                  <a:srgbClr val="1D1D1D"/>
                </a:solidFill>
                <a:latin typeface="Nourd"/>
                <a:ea typeface="Nourd"/>
                <a:cs typeface="Nourd"/>
                <a:sym typeface="Nourd"/>
              </a:rPr>
              <a:t>Sunshine &amp; Sunitha – Molly's fellow maids </a:t>
            </a:r>
          </a:p>
          <a:p>
            <a:pPr marL="899476" lvl="1" indent="-449738" algn="l">
              <a:lnSpc>
                <a:spcPts val="5957"/>
              </a:lnSpc>
              <a:buFont typeface="Arial"/>
              <a:buChar char="•"/>
            </a:pPr>
            <a:r>
              <a:rPr lang="en-US" sz="4166">
                <a:solidFill>
                  <a:srgbClr val="1D1D1D"/>
                </a:solidFill>
                <a:latin typeface="Nourd"/>
                <a:ea typeface="Nourd"/>
                <a:cs typeface="Nourd"/>
                <a:sym typeface="Nourd"/>
              </a:rPr>
              <a:t>Mr. Rosso – Molly’s landlord </a:t>
            </a:r>
          </a:p>
          <a:p>
            <a:pPr algn="l">
              <a:lnSpc>
                <a:spcPts val="5041"/>
              </a:lnSpc>
            </a:pPr>
            <a:endParaRPr lang="en-US" sz="4166">
              <a:solidFill>
                <a:srgbClr val="1D1D1D"/>
              </a:solidFill>
              <a:latin typeface="Nourd"/>
              <a:ea typeface="Nourd"/>
              <a:cs typeface="Nourd"/>
              <a:sym typeface="Nourd"/>
            </a:endParaRPr>
          </a:p>
        </p:txBody>
      </p:sp>
      <p:sp>
        <p:nvSpPr>
          <p:cNvPr id="6" name="Freeform 6"/>
          <p:cNvSpPr/>
          <p:nvPr/>
        </p:nvSpPr>
        <p:spPr>
          <a:xfrm>
            <a:off x="11780829" y="3138698"/>
            <a:ext cx="5478471" cy="4581994"/>
          </a:xfrm>
          <a:custGeom>
            <a:avLst/>
            <a:gdLst/>
            <a:ahLst/>
            <a:cxnLst/>
            <a:rect l="l" t="t" r="r" b="b"/>
            <a:pathLst>
              <a:path w="5478471" h="4581994">
                <a:moveTo>
                  <a:pt x="0" y="0"/>
                </a:moveTo>
                <a:lnTo>
                  <a:pt x="5478471" y="0"/>
                </a:lnTo>
                <a:lnTo>
                  <a:pt x="5478471" y="4581994"/>
                </a:lnTo>
                <a:lnTo>
                  <a:pt x="0" y="45819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811452" y="1065933"/>
            <a:ext cx="16447848" cy="1328167"/>
          </a:xfrm>
          <a:prstGeom prst="rect">
            <a:avLst/>
          </a:prstGeom>
        </p:spPr>
        <p:txBody>
          <a:bodyPr lIns="0" tIns="0" rIns="0" bIns="0" rtlCol="0" anchor="t">
            <a:spAutoFit/>
          </a:bodyPr>
          <a:lstStyle/>
          <a:p>
            <a:pPr algn="ctr">
              <a:lnSpc>
                <a:spcPts val="9672"/>
              </a:lnSpc>
            </a:pPr>
            <a:r>
              <a:rPr lang="en-US" sz="10400">
                <a:solidFill>
                  <a:srgbClr val="1D1D1D"/>
                </a:solidFill>
                <a:latin typeface="Bobby Jones"/>
                <a:ea typeface="Bobby Jones"/>
                <a:cs typeface="Bobby Jones"/>
                <a:sym typeface="Bobby Jones"/>
              </a:rPr>
              <a:t>Character List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5DCC40FA-C59A-5A6F-5606-23582433DAFB}"/>
              </a:ext>
            </a:extLst>
          </p:cNvPr>
          <p:cNvSpPr txBox="1"/>
          <p:nvPr/>
        </p:nvSpPr>
        <p:spPr>
          <a:xfrm>
            <a:off x="609600" y="342900"/>
            <a:ext cx="16447848" cy="1243930"/>
          </a:xfrm>
          <a:prstGeom prst="rect">
            <a:avLst/>
          </a:prstGeom>
        </p:spPr>
        <p:txBody>
          <a:bodyPr lIns="0" tIns="0" rIns="0" bIns="0" rtlCol="0" anchor="t">
            <a:spAutoFit/>
          </a:bodyPr>
          <a:lstStyle/>
          <a:p>
            <a:pPr algn="ctr">
              <a:lnSpc>
                <a:spcPts val="9672"/>
              </a:lnSpc>
            </a:pPr>
            <a:r>
              <a:rPr lang="en-US" sz="10400">
                <a:solidFill>
                  <a:srgbClr val="1D1D1D"/>
                </a:solidFill>
                <a:latin typeface="Bobby Jones"/>
                <a:ea typeface="Bobby Jones"/>
                <a:cs typeface="Bobby Jones"/>
                <a:sym typeface="Bobby Jones"/>
              </a:rPr>
              <a:t>Summary</a:t>
            </a:r>
          </a:p>
        </p:txBody>
      </p:sp>
      <p:pic>
        <p:nvPicPr>
          <p:cNvPr id="3076" name="Picture 4" descr="Press Conference News Conference Tv Interview Stock Photo 1245040021 |  Shutterstock">
            <a:extLst>
              <a:ext uri="{FF2B5EF4-FFF2-40B4-BE49-F238E27FC236}">
                <a16:creationId xmlns:a16="http://schemas.microsoft.com/office/drawing/2014/main" id="{7A761DD6-07AF-42DD-CF80-9142F5BB1A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286"/>
          <a:stretch/>
        </p:blipFill>
        <p:spPr bwMode="auto">
          <a:xfrm>
            <a:off x="3109147" y="2024850"/>
            <a:ext cx="5349054" cy="294082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rand Regency Doha, Trademark Collection by Wyndham - Guest Reservations">
            <a:extLst>
              <a:ext uri="{FF2B5EF4-FFF2-40B4-BE49-F238E27FC236}">
                <a16:creationId xmlns:a16="http://schemas.microsoft.com/office/drawing/2014/main" id="{C76B1947-E1C6-3A37-E95B-82ED55697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9282" y="1586830"/>
            <a:ext cx="6305918" cy="420851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Free Two Best Friend Talking Gossip On Call Illustration Vector Art &amp;  Graphics | freevector.com">
            <a:extLst>
              <a:ext uri="{FF2B5EF4-FFF2-40B4-BE49-F238E27FC236}">
                <a16:creationId xmlns:a16="http://schemas.microsoft.com/office/drawing/2014/main" id="{EE35CE0F-0974-0E68-4CFA-013210AA7E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9147" y="5321329"/>
            <a:ext cx="5557837" cy="457912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7 Reasons to Put Golden Handcuffs on Your Best Employees | ISEMAG">
            <a:extLst>
              <a:ext uri="{FF2B5EF4-FFF2-40B4-BE49-F238E27FC236}">
                <a16:creationId xmlns:a16="http://schemas.microsoft.com/office/drawing/2014/main" id="{75A0E467-7EEB-D1B0-BEF4-FEDFD0085D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7091" y="6591300"/>
            <a:ext cx="5550299" cy="3087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127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19561-AB5D-927A-D4A0-F01E35F7EEB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F2FB4F4-A6C6-F64B-62AD-C15D14995107}"/>
              </a:ext>
            </a:extLst>
          </p:cNvPr>
          <p:cNvGrpSpPr/>
          <p:nvPr/>
        </p:nvGrpSpPr>
        <p:grpSpPr>
          <a:xfrm>
            <a:off x="488500" y="436903"/>
            <a:ext cx="17311001" cy="9413194"/>
            <a:chOff x="0" y="0"/>
            <a:chExt cx="4559276" cy="2479195"/>
          </a:xfrm>
        </p:grpSpPr>
        <p:sp>
          <p:nvSpPr>
            <p:cNvPr id="3" name="Freeform 3">
              <a:extLst>
                <a:ext uri="{FF2B5EF4-FFF2-40B4-BE49-F238E27FC236}">
                  <a16:creationId xmlns:a16="http://schemas.microsoft.com/office/drawing/2014/main" id="{B4A7B7FD-4163-CC38-7AC6-C01F7971317E}"/>
                </a:ext>
              </a:extLst>
            </p:cNvPr>
            <p:cNvSpPr/>
            <p:nvPr/>
          </p:nvSpPr>
          <p:spPr>
            <a:xfrm>
              <a:off x="0" y="0"/>
              <a:ext cx="4559276" cy="2479195"/>
            </a:xfrm>
            <a:custGeom>
              <a:avLst/>
              <a:gdLst/>
              <a:ahLst/>
              <a:cxnLst/>
              <a:rect l="l" t="t" r="r" b="b"/>
              <a:pathLst>
                <a:path w="4559276" h="2479195">
                  <a:moveTo>
                    <a:pt x="0" y="0"/>
                  </a:moveTo>
                  <a:lnTo>
                    <a:pt x="4559276" y="0"/>
                  </a:lnTo>
                  <a:lnTo>
                    <a:pt x="4559276" y="2479195"/>
                  </a:lnTo>
                  <a:lnTo>
                    <a:pt x="0" y="2479195"/>
                  </a:lnTo>
                  <a:close/>
                </a:path>
              </a:pathLst>
            </a:custGeom>
            <a:solidFill>
              <a:srgbClr val="F1BBA1"/>
            </a:solidFill>
          </p:spPr>
          <p:txBody>
            <a:bodyPr/>
            <a:lstStyle/>
            <a:p>
              <a:endParaRPr lang="en-US"/>
            </a:p>
          </p:txBody>
        </p:sp>
        <p:sp>
          <p:nvSpPr>
            <p:cNvPr id="4" name="TextBox 4">
              <a:extLst>
                <a:ext uri="{FF2B5EF4-FFF2-40B4-BE49-F238E27FC236}">
                  <a16:creationId xmlns:a16="http://schemas.microsoft.com/office/drawing/2014/main" id="{9AB8DF40-53F0-BD19-4F91-EA5D67ECC536}"/>
                </a:ext>
              </a:extLst>
            </p:cNvPr>
            <p:cNvSpPr txBox="1"/>
            <p:nvPr/>
          </p:nvSpPr>
          <p:spPr>
            <a:xfrm>
              <a:off x="0" y="-38100"/>
              <a:ext cx="4559276" cy="2517295"/>
            </a:xfrm>
            <a:prstGeom prst="rect">
              <a:avLst/>
            </a:prstGeom>
          </p:spPr>
          <p:txBody>
            <a:bodyPr lIns="50800" tIns="50800" rIns="50800" bIns="50800" rtlCol="0" anchor="ctr"/>
            <a:lstStyle/>
            <a:p>
              <a:pPr algn="ctr">
                <a:lnSpc>
                  <a:spcPts val="1919"/>
                </a:lnSpc>
              </a:pPr>
              <a:endParaRPr/>
            </a:p>
          </p:txBody>
        </p:sp>
      </p:grpSp>
      <p:sp>
        <p:nvSpPr>
          <p:cNvPr id="5" name="TextBox 5">
            <a:extLst>
              <a:ext uri="{FF2B5EF4-FFF2-40B4-BE49-F238E27FC236}">
                <a16:creationId xmlns:a16="http://schemas.microsoft.com/office/drawing/2014/main" id="{4768CBAE-D88B-C895-748C-3FDC175EAE63}"/>
              </a:ext>
            </a:extLst>
          </p:cNvPr>
          <p:cNvSpPr txBox="1"/>
          <p:nvPr/>
        </p:nvSpPr>
        <p:spPr>
          <a:xfrm>
            <a:off x="1182142" y="2384575"/>
            <a:ext cx="16077158" cy="5820696"/>
          </a:xfrm>
          <a:prstGeom prst="rect">
            <a:avLst/>
          </a:prstGeom>
        </p:spPr>
        <p:txBody>
          <a:bodyPr lIns="0" tIns="0" rIns="0" bIns="0" rtlCol="0" anchor="t">
            <a:spAutoFit/>
          </a:bodyPr>
          <a:lstStyle/>
          <a:p>
            <a:pPr algn="l">
              <a:lnSpc>
                <a:spcPts val="5041"/>
              </a:lnSpc>
            </a:pPr>
            <a:r>
              <a:rPr lang="en-US" sz="4166" b="1">
                <a:solidFill>
                  <a:srgbClr val="1D1D1D"/>
                </a:solidFill>
                <a:latin typeface="Nourd Bold"/>
                <a:ea typeface="Nourd Bold"/>
                <a:cs typeface="Nourd Bold"/>
                <a:sym typeface="Nourd Bold"/>
              </a:rPr>
              <a:t>Chapter 22: </a:t>
            </a:r>
          </a:p>
          <a:p>
            <a:pPr marL="777240" lvl="1" indent="-388620" algn="just">
              <a:lnSpc>
                <a:spcPts val="5076"/>
              </a:lnSpc>
              <a:buFont typeface="Arial"/>
              <a:buChar char="•"/>
            </a:pPr>
            <a:r>
              <a:rPr lang="en-US" sz="3600">
                <a:solidFill>
                  <a:srgbClr val="1D1D1D"/>
                </a:solidFill>
                <a:latin typeface="Nourd"/>
                <a:ea typeface="Nourd"/>
                <a:cs typeface="Nourd"/>
                <a:sym typeface="Nourd"/>
              </a:rPr>
              <a:t>Molly reports to Mr. Preston, Charlotte, and Juan Manual that her meeting with Rodney went smoothly </a:t>
            </a:r>
          </a:p>
          <a:p>
            <a:pPr marL="777240" lvl="1" indent="-388620" algn="just">
              <a:lnSpc>
                <a:spcPts val="5076"/>
              </a:lnSpc>
              <a:buFont typeface="Arial"/>
              <a:buChar char="•"/>
            </a:pPr>
            <a:r>
              <a:rPr lang="en-US" sz="3600">
                <a:solidFill>
                  <a:srgbClr val="1D1D1D"/>
                </a:solidFill>
                <a:latin typeface="Nourd"/>
                <a:ea typeface="Nourd"/>
                <a:cs typeface="Nourd"/>
                <a:sym typeface="Nourd"/>
              </a:rPr>
              <a:t>Molly sees that the police are having a press conference soon to announce details of the murder case </a:t>
            </a:r>
          </a:p>
          <a:p>
            <a:pPr marL="777240" lvl="1" indent="-388620" algn="just">
              <a:lnSpc>
                <a:spcPts val="5076"/>
              </a:lnSpc>
              <a:buFont typeface="Arial"/>
              <a:buChar char="•"/>
            </a:pPr>
            <a:r>
              <a:rPr lang="en-US" sz="3600">
                <a:solidFill>
                  <a:srgbClr val="1D1D1D"/>
                </a:solidFill>
                <a:latin typeface="Nourd"/>
                <a:ea typeface="Nourd"/>
                <a:cs typeface="Nourd"/>
                <a:sym typeface="Nourd"/>
              </a:rPr>
              <a:t>Mr. Preston plans to go to the hotel to get Rodney the key to the Black’s suite </a:t>
            </a:r>
          </a:p>
          <a:p>
            <a:pPr marL="777240" lvl="1" indent="-388620" algn="just">
              <a:lnSpc>
                <a:spcPts val="5076"/>
              </a:lnSpc>
              <a:buFont typeface="Arial"/>
              <a:buChar char="•"/>
            </a:pPr>
            <a:r>
              <a:rPr lang="en-US" sz="3600">
                <a:solidFill>
                  <a:srgbClr val="1D1D1D"/>
                </a:solidFill>
                <a:latin typeface="Nourd"/>
                <a:ea typeface="Nourd"/>
                <a:cs typeface="Nourd"/>
                <a:sym typeface="Nourd"/>
              </a:rPr>
              <a:t>Molly invites Juan Manuel to stay with her since he has no where else to go </a:t>
            </a:r>
          </a:p>
        </p:txBody>
      </p:sp>
      <p:sp>
        <p:nvSpPr>
          <p:cNvPr id="6" name="TextBox 6">
            <a:extLst>
              <a:ext uri="{FF2B5EF4-FFF2-40B4-BE49-F238E27FC236}">
                <a16:creationId xmlns:a16="http://schemas.microsoft.com/office/drawing/2014/main" id="{8640780B-C4C6-C6F6-6A3A-AA3F4EA604FA}"/>
              </a:ext>
            </a:extLst>
          </p:cNvPr>
          <p:cNvSpPr txBox="1"/>
          <p:nvPr/>
        </p:nvSpPr>
        <p:spPr>
          <a:xfrm>
            <a:off x="811452" y="1065933"/>
            <a:ext cx="16447848" cy="1243930"/>
          </a:xfrm>
          <a:prstGeom prst="rect">
            <a:avLst/>
          </a:prstGeom>
        </p:spPr>
        <p:txBody>
          <a:bodyPr lIns="0" tIns="0" rIns="0" bIns="0" rtlCol="0" anchor="t">
            <a:spAutoFit/>
          </a:bodyPr>
          <a:lstStyle/>
          <a:p>
            <a:pPr algn="ctr">
              <a:lnSpc>
                <a:spcPts val="9672"/>
              </a:lnSpc>
            </a:pPr>
            <a:r>
              <a:rPr lang="en-US" sz="10400">
                <a:solidFill>
                  <a:srgbClr val="1D1D1D"/>
                </a:solidFill>
                <a:latin typeface="Bobby Jones"/>
                <a:ea typeface="Bobby Jones"/>
                <a:cs typeface="Bobby Jones"/>
                <a:sym typeface="Bobby Jones"/>
              </a:rPr>
              <a:t>Summary</a:t>
            </a:r>
          </a:p>
        </p:txBody>
      </p:sp>
    </p:spTree>
    <p:extLst>
      <p:ext uri="{BB962C8B-B14F-4D97-AF65-F5344CB8AC3E}">
        <p14:creationId xmlns:p14="http://schemas.microsoft.com/office/powerpoint/2010/main" val="123948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8500" y="436903"/>
            <a:ext cx="17311001" cy="9413194"/>
            <a:chOff x="0" y="0"/>
            <a:chExt cx="4559276" cy="2479195"/>
          </a:xfrm>
        </p:grpSpPr>
        <p:sp>
          <p:nvSpPr>
            <p:cNvPr id="3" name="Freeform 3"/>
            <p:cNvSpPr/>
            <p:nvPr/>
          </p:nvSpPr>
          <p:spPr>
            <a:xfrm>
              <a:off x="0" y="0"/>
              <a:ext cx="4559276" cy="2479195"/>
            </a:xfrm>
            <a:custGeom>
              <a:avLst/>
              <a:gdLst/>
              <a:ahLst/>
              <a:cxnLst/>
              <a:rect l="l" t="t" r="r" b="b"/>
              <a:pathLst>
                <a:path w="4559276" h="2479195">
                  <a:moveTo>
                    <a:pt x="0" y="0"/>
                  </a:moveTo>
                  <a:lnTo>
                    <a:pt x="4559276" y="0"/>
                  </a:lnTo>
                  <a:lnTo>
                    <a:pt x="4559276" y="2479195"/>
                  </a:lnTo>
                  <a:lnTo>
                    <a:pt x="0" y="2479195"/>
                  </a:lnTo>
                  <a:close/>
                </a:path>
              </a:pathLst>
            </a:custGeom>
            <a:solidFill>
              <a:srgbClr val="CDA7B2"/>
            </a:solidFill>
          </p:spPr>
          <p:txBody>
            <a:bodyPr/>
            <a:lstStyle/>
            <a:p>
              <a:endParaRPr lang="en-US"/>
            </a:p>
          </p:txBody>
        </p:sp>
        <p:sp>
          <p:nvSpPr>
            <p:cNvPr id="4" name="TextBox 4"/>
            <p:cNvSpPr txBox="1"/>
            <p:nvPr/>
          </p:nvSpPr>
          <p:spPr>
            <a:xfrm>
              <a:off x="0" y="-38100"/>
              <a:ext cx="4559276" cy="2517295"/>
            </a:xfrm>
            <a:prstGeom prst="rect">
              <a:avLst/>
            </a:prstGeom>
          </p:spPr>
          <p:txBody>
            <a:bodyPr lIns="50800" tIns="50800" rIns="50800" bIns="50800" rtlCol="0" anchor="ctr"/>
            <a:lstStyle/>
            <a:p>
              <a:pPr algn="ctr">
                <a:lnSpc>
                  <a:spcPts val="1919"/>
                </a:lnSpc>
              </a:pPr>
              <a:endParaRPr/>
            </a:p>
          </p:txBody>
        </p:sp>
      </p:grpSp>
      <p:sp>
        <p:nvSpPr>
          <p:cNvPr id="5" name="TextBox 5"/>
          <p:cNvSpPr txBox="1"/>
          <p:nvPr/>
        </p:nvSpPr>
        <p:spPr>
          <a:xfrm>
            <a:off x="1182142" y="2384575"/>
            <a:ext cx="15505658" cy="5828519"/>
          </a:xfrm>
          <a:prstGeom prst="rect">
            <a:avLst/>
          </a:prstGeom>
        </p:spPr>
        <p:txBody>
          <a:bodyPr wrap="square" lIns="0" tIns="0" rIns="0" bIns="0" rtlCol="0" anchor="t">
            <a:spAutoFit/>
          </a:bodyPr>
          <a:lstStyle/>
          <a:p>
            <a:pPr algn="l">
              <a:lnSpc>
                <a:spcPts val="5041"/>
              </a:lnSpc>
            </a:pPr>
            <a:r>
              <a:rPr lang="en-US" sz="4166" b="1">
                <a:solidFill>
                  <a:srgbClr val="1D1D1D"/>
                </a:solidFill>
                <a:latin typeface="Nourd Bold"/>
                <a:ea typeface="Nourd Bold"/>
                <a:cs typeface="Nourd Bold"/>
                <a:sym typeface="Nourd Bold"/>
              </a:rPr>
              <a:t>Chapter 23: </a:t>
            </a:r>
          </a:p>
          <a:p>
            <a:pPr marL="777240" lvl="1" indent="-388620" algn="just">
              <a:lnSpc>
                <a:spcPts val="5076"/>
              </a:lnSpc>
              <a:buFont typeface="Arial"/>
              <a:buChar char="•"/>
            </a:pPr>
            <a:r>
              <a:rPr lang="en-US" sz="3600">
                <a:solidFill>
                  <a:srgbClr val="1D1D1D"/>
                </a:solidFill>
                <a:latin typeface="Nourd"/>
                <a:ea typeface="Nourd"/>
                <a:cs typeface="Nourd"/>
                <a:sym typeface="Nourd"/>
              </a:rPr>
              <a:t>Molly puts on an elaborate performance at the front of the hotel pretending that she can’t get in </a:t>
            </a:r>
          </a:p>
          <a:p>
            <a:pPr marL="777240" lvl="1" indent="-388620" algn="just">
              <a:lnSpc>
                <a:spcPts val="5076"/>
              </a:lnSpc>
              <a:buFont typeface="Arial"/>
              <a:buChar char="•"/>
            </a:pPr>
            <a:r>
              <a:rPr lang="en-US" sz="3600">
                <a:solidFill>
                  <a:srgbClr val="1D1D1D"/>
                </a:solidFill>
                <a:latin typeface="Nourd"/>
                <a:ea typeface="Nourd"/>
                <a:cs typeface="Nourd"/>
                <a:sym typeface="Nourd"/>
              </a:rPr>
              <a:t>Mr. Snow informs Molly that she no longer works at the hotel </a:t>
            </a:r>
          </a:p>
          <a:p>
            <a:pPr marL="777240" lvl="1" indent="-388620" algn="just">
              <a:lnSpc>
                <a:spcPts val="5076"/>
              </a:lnSpc>
              <a:buFont typeface="Arial"/>
              <a:buChar char="•"/>
            </a:pPr>
            <a:r>
              <a:rPr lang="en-US" sz="3600">
                <a:solidFill>
                  <a:srgbClr val="1D1D1D"/>
                </a:solidFill>
                <a:latin typeface="Nourd"/>
                <a:ea typeface="Nourd"/>
                <a:cs typeface="Nourd"/>
                <a:sym typeface="Nourd"/>
              </a:rPr>
              <a:t>Mr. Preston steals Cheryl’s master keycard and Mr. Preston gives it to Molly</a:t>
            </a:r>
          </a:p>
          <a:p>
            <a:pPr marL="777240" lvl="1" indent="-388620" algn="just">
              <a:lnSpc>
                <a:spcPts val="5076"/>
              </a:lnSpc>
              <a:buFont typeface="Arial"/>
              <a:buChar char="•"/>
            </a:pPr>
            <a:r>
              <a:rPr lang="en-US" sz="3600">
                <a:solidFill>
                  <a:srgbClr val="1D1D1D"/>
                </a:solidFill>
                <a:latin typeface="Nourd"/>
                <a:ea typeface="Nourd"/>
                <a:cs typeface="Nourd"/>
                <a:sym typeface="Nourd"/>
              </a:rPr>
              <a:t>Rodney shows up after Molly texts him for help in front of the hotel, and gives him the key </a:t>
            </a:r>
          </a:p>
          <a:p>
            <a:pPr algn="l">
              <a:lnSpc>
                <a:spcPts val="5041"/>
              </a:lnSpc>
            </a:pPr>
            <a:endParaRPr lang="en-US" sz="4166">
              <a:solidFill>
                <a:srgbClr val="1D1D1D"/>
              </a:solidFill>
              <a:latin typeface="Nourd"/>
              <a:ea typeface="Nourd"/>
              <a:cs typeface="Nourd"/>
              <a:sym typeface="Nourd"/>
            </a:endParaRPr>
          </a:p>
        </p:txBody>
      </p:sp>
      <p:sp>
        <p:nvSpPr>
          <p:cNvPr id="7" name="TextBox 7"/>
          <p:cNvSpPr txBox="1"/>
          <p:nvPr/>
        </p:nvSpPr>
        <p:spPr>
          <a:xfrm>
            <a:off x="811452" y="1065933"/>
            <a:ext cx="16447848" cy="1243930"/>
          </a:xfrm>
          <a:prstGeom prst="rect">
            <a:avLst/>
          </a:prstGeom>
        </p:spPr>
        <p:txBody>
          <a:bodyPr lIns="0" tIns="0" rIns="0" bIns="0" rtlCol="0" anchor="t">
            <a:spAutoFit/>
          </a:bodyPr>
          <a:lstStyle/>
          <a:p>
            <a:pPr algn="ctr">
              <a:lnSpc>
                <a:spcPts val="9672"/>
              </a:lnSpc>
            </a:pPr>
            <a:r>
              <a:rPr lang="en-US" sz="10400">
                <a:solidFill>
                  <a:srgbClr val="1D1D1D"/>
                </a:solidFill>
                <a:latin typeface="Bobby Jones"/>
                <a:ea typeface="Bobby Jones"/>
                <a:cs typeface="Bobby Jones"/>
                <a:sym typeface="Bobby Jones"/>
              </a:rPr>
              <a:t>summary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72D6A-0BB0-D9FD-79FF-6988A68E70B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F1F811D-A372-AFFB-1766-6CD8C535CA7C}"/>
              </a:ext>
            </a:extLst>
          </p:cNvPr>
          <p:cNvGrpSpPr/>
          <p:nvPr/>
        </p:nvGrpSpPr>
        <p:grpSpPr>
          <a:xfrm>
            <a:off x="488500" y="436903"/>
            <a:ext cx="17311001" cy="9413194"/>
            <a:chOff x="0" y="0"/>
            <a:chExt cx="4559276" cy="2479195"/>
          </a:xfrm>
        </p:grpSpPr>
        <p:sp>
          <p:nvSpPr>
            <p:cNvPr id="3" name="Freeform 3">
              <a:extLst>
                <a:ext uri="{FF2B5EF4-FFF2-40B4-BE49-F238E27FC236}">
                  <a16:creationId xmlns:a16="http://schemas.microsoft.com/office/drawing/2014/main" id="{C97D49E8-F630-5D4B-6BB6-8C4960598810}"/>
                </a:ext>
              </a:extLst>
            </p:cNvPr>
            <p:cNvSpPr/>
            <p:nvPr/>
          </p:nvSpPr>
          <p:spPr>
            <a:xfrm>
              <a:off x="0" y="0"/>
              <a:ext cx="4559276" cy="2479195"/>
            </a:xfrm>
            <a:custGeom>
              <a:avLst/>
              <a:gdLst/>
              <a:ahLst/>
              <a:cxnLst/>
              <a:rect l="l" t="t" r="r" b="b"/>
              <a:pathLst>
                <a:path w="4559276" h="2479195">
                  <a:moveTo>
                    <a:pt x="0" y="0"/>
                  </a:moveTo>
                  <a:lnTo>
                    <a:pt x="4559276" y="0"/>
                  </a:lnTo>
                  <a:lnTo>
                    <a:pt x="4559276" y="2479195"/>
                  </a:lnTo>
                  <a:lnTo>
                    <a:pt x="0" y="2479195"/>
                  </a:lnTo>
                  <a:close/>
                </a:path>
              </a:pathLst>
            </a:custGeom>
            <a:solidFill>
              <a:srgbClr val="FFD398"/>
            </a:solidFill>
          </p:spPr>
          <p:txBody>
            <a:bodyPr/>
            <a:lstStyle/>
            <a:p>
              <a:endParaRPr lang="en-US"/>
            </a:p>
          </p:txBody>
        </p:sp>
        <p:sp>
          <p:nvSpPr>
            <p:cNvPr id="4" name="TextBox 4">
              <a:extLst>
                <a:ext uri="{FF2B5EF4-FFF2-40B4-BE49-F238E27FC236}">
                  <a16:creationId xmlns:a16="http://schemas.microsoft.com/office/drawing/2014/main" id="{47CAB4B7-B649-E812-B743-2E9E2B377693}"/>
                </a:ext>
              </a:extLst>
            </p:cNvPr>
            <p:cNvSpPr txBox="1"/>
            <p:nvPr/>
          </p:nvSpPr>
          <p:spPr>
            <a:xfrm>
              <a:off x="0" y="-38100"/>
              <a:ext cx="4559276" cy="2517295"/>
            </a:xfrm>
            <a:prstGeom prst="rect">
              <a:avLst/>
            </a:prstGeom>
          </p:spPr>
          <p:txBody>
            <a:bodyPr lIns="50800" tIns="50800" rIns="50800" bIns="50800" rtlCol="0" anchor="ctr"/>
            <a:lstStyle/>
            <a:p>
              <a:pPr algn="ctr">
                <a:lnSpc>
                  <a:spcPts val="1919"/>
                </a:lnSpc>
              </a:pPr>
              <a:endParaRPr/>
            </a:p>
          </p:txBody>
        </p:sp>
      </p:grpSp>
      <p:sp>
        <p:nvSpPr>
          <p:cNvPr id="5" name="TextBox 5">
            <a:extLst>
              <a:ext uri="{FF2B5EF4-FFF2-40B4-BE49-F238E27FC236}">
                <a16:creationId xmlns:a16="http://schemas.microsoft.com/office/drawing/2014/main" id="{FBAB3AF8-6F68-C4CA-78FD-2A05F523BAFC}"/>
              </a:ext>
            </a:extLst>
          </p:cNvPr>
          <p:cNvSpPr txBox="1"/>
          <p:nvPr/>
        </p:nvSpPr>
        <p:spPr>
          <a:xfrm>
            <a:off x="1182142" y="2384575"/>
            <a:ext cx="16077158" cy="7128746"/>
          </a:xfrm>
          <a:prstGeom prst="rect">
            <a:avLst/>
          </a:prstGeom>
        </p:spPr>
        <p:txBody>
          <a:bodyPr lIns="0" tIns="0" rIns="0" bIns="0" rtlCol="0" anchor="t">
            <a:spAutoFit/>
          </a:bodyPr>
          <a:lstStyle/>
          <a:p>
            <a:pPr algn="l">
              <a:lnSpc>
                <a:spcPts val="5041"/>
              </a:lnSpc>
            </a:pPr>
            <a:r>
              <a:rPr lang="en-US" sz="4166" b="1">
                <a:solidFill>
                  <a:srgbClr val="1D1D1D"/>
                </a:solidFill>
                <a:latin typeface="Nourd Bold"/>
                <a:ea typeface="Nourd Bold"/>
                <a:cs typeface="Nourd Bold"/>
                <a:sym typeface="Nourd Bold"/>
              </a:rPr>
              <a:t>Chapter 24: </a:t>
            </a:r>
          </a:p>
          <a:p>
            <a:pPr marL="777240" lvl="1" indent="-388620" algn="just">
              <a:lnSpc>
                <a:spcPts val="5076"/>
              </a:lnSpc>
              <a:buFont typeface="Arial"/>
              <a:buChar char="•"/>
            </a:pPr>
            <a:r>
              <a:rPr lang="en-US" sz="3600">
                <a:solidFill>
                  <a:srgbClr val="1D1D1D"/>
                </a:solidFill>
                <a:latin typeface="Nourd"/>
                <a:ea typeface="Nourd"/>
                <a:cs typeface="Nourd"/>
                <a:sym typeface="Nourd"/>
              </a:rPr>
              <a:t>Molly waits across the street from the hotel and sees that the press conference announced that she is the primary suspect</a:t>
            </a:r>
          </a:p>
          <a:p>
            <a:pPr marL="777240" lvl="1" indent="-388620" algn="just">
              <a:lnSpc>
                <a:spcPts val="5076"/>
              </a:lnSpc>
              <a:buFont typeface="Arial"/>
              <a:buChar char="•"/>
            </a:pPr>
            <a:r>
              <a:rPr lang="en-US" sz="3600">
                <a:solidFill>
                  <a:srgbClr val="1D1D1D"/>
                </a:solidFill>
                <a:latin typeface="Nourd"/>
                <a:ea typeface="Nourd"/>
                <a:cs typeface="Nourd"/>
                <a:sym typeface="Nourd"/>
              </a:rPr>
              <a:t>Molly calls Giselle and confronts her about telling lies </a:t>
            </a:r>
          </a:p>
          <a:p>
            <a:pPr marL="777240" lvl="1" indent="-388620" algn="just">
              <a:lnSpc>
                <a:spcPts val="5076"/>
              </a:lnSpc>
              <a:buFont typeface="Arial"/>
              <a:buChar char="•"/>
            </a:pPr>
            <a:r>
              <a:rPr lang="en-US" sz="3600">
                <a:solidFill>
                  <a:srgbClr val="1D1D1D"/>
                </a:solidFill>
                <a:latin typeface="Nourd"/>
                <a:ea typeface="Nourd"/>
                <a:cs typeface="Nourd"/>
                <a:sym typeface="Nourd"/>
              </a:rPr>
              <a:t>Giselle admits to knowing about the drug operation and having a romantic relationship with Rodney </a:t>
            </a:r>
          </a:p>
          <a:p>
            <a:pPr marL="777240" lvl="1" indent="-388620" algn="just">
              <a:lnSpc>
                <a:spcPts val="5076"/>
              </a:lnSpc>
              <a:buFont typeface="Arial"/>
              <a:buChar char="•"/>
            </a:pPr>
            <a:r>
              <a:rPr lang="en-US" sz="3600">
                <a:solidFill>
                  <a:srgbClr val="1D1D1D"/>
                </a:solidFill>
                <a:latin typeface="Nourd"/>
                <a:ea typeface="Nourd"/>
                <a:cs typeface="Nourd"/>
                <a:sym typeface="Nourd"/>
              </a:rPr>
              <a:t>Giselle apologizes to Molly and says she didn’t intend for it to play out this way </a:t>
            </a:r>
          </a:p>
          <a:p>
            <a:pPr marL="777240" lvl="1" indent="-388620" algn="just">
              <a:lnSpc>
                <a:spcPts val="5076"/>
              </a:lnSpc>
              <a:buFont typeface="Arial"/>
              <a:buChar char="•"/>
            </a:pPr>
            <a:r>
              <a:rPr lang="en-US" sz="3600">
                <a:solidFill>
                  <a:srgbClr val="1D1D1D"/>
                </a:solidFill>
                <a:latin typeface="Nourd"/>
                <a:ea typeface="Nourd"/>
                <a:cs typeface="Nourd"/>
                <a:sym typeface="Nourd"/>
              </a:rPr>
              <a:t>Molly tells Giselle to leave the hotel and run away from there </a:t>
            </a:r>
          </a:p>
          <a:p>
            <a:pPr marL="777240" lvl="1" indent="-388620" algn="just">
              <a:lnSpc>
                <a:spcPts val="5076"/>
              </a:lnSpc>
              <a:buFont typeface="Arial"/>
              <a:buChar char="•"/>
            </a:pPr>
            <a:r>
              <a:rPr lang="en-US" sz="3600">
                <a:solidFill>
                  <a:srgbClr val="1D1D1D"/>
                </a:solidFill>
                <a:latin typeface="Nourd"/>
                <a:ea typeface="Nourd"/>
                <a:cs typeface="Nourd"/>
                <a:sym typeface="Nourd"/>
              </a:rPr>
              <a:t>Molly sees Rodney leave the hotel in handcuffs, accompanied by Detective Stark with his duffle bag </a:t>
            </a:r>
          </a:p>
        </p:txBody>
      </p:sp>
      <p:sp>
        <p:nvSpPr>
          <p:cNvPr id="6" name="TextBox 6">
            <a:extLst>
              <a:ext uri="{FF2B5EF4-FFF2-40B4-BE49-F238E27FC236}">
                <a16:creationId xmlns:a16="http://schemas.microsoft.com/office/drawing/2014/main" id="{5CDBD1E8-4EA1-32F3-3458-F5ED1B9FAA7B}"/>
              </a:ext>
            </a:extLst>
          </p:cNvPr>
          <p:cNvSpPr txBox="1"/>
          <p:nvPr/>
        </p:nvSpPr>
        <p:spPr>
          <a:xfrm>
            <a:off x="811452" y="1065933"/>
            <a:ext cx="16447848" cy="1243930"/>
          </a:xfrm>
          <a:prstGeom prst="rect">
            <a:avLst/>
          </a:prstGeom>
        </p:spPr>
        <p:txBody>
          <a:bodyPr lIns="0" tIns="0" rIns="0" bIns="0" rtlCol="0" anchor="t">
            <a:spAutoFit/>
          </a:bodyPr>
          <a:lstStyle/>
          <a:p>
            <a:pPr algn="ctr">
              <a:lnSpc>
                <a:spcPts val="9672"/>
              </a:lnSpc>
            </a:pPr>
            <a:r>
              <a:rPr lang="en-US" sz="10400">
                <a:solidFill>
                  <a:srgbClr val="1D1D1D"/>
                </a:solidFill>
                <a:latin typeface="Bobby Jones"/>
                <a:ea typeface="Bobby Jones"/>
                <a:cs typeface="Bobby Jones"/>
                <a:sym typeface="Bobby Jones"/>
              </a:rPr>
              <a:t>summary</a:t>
            </a:r>
          </a:p>
        </p:txBody>
      </p:sp>
    </p:spTree>
    <p:extLst>
      <p:ext uri="{BB962C8B-B14F-4D97-AF65-F5344CB8AC3E}">
        <p14:creationId xmlns:p14="http://schemas.microsoft.com/office/powerpoint/2010/main" val="1998209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8500" y="436903"/>
            <a:ext cx="17311001" cy="9413194"/>
            <a:chOff x="0" y="0"/>
            <a:chExt cx="4559276" cy="2479195"/>
          </a:xfrm>
        </p:grpSpPr>
        <p:sp>
          <p:nvSpPr>
            <p:cNvPr id="3" name="Freeform 3"/>
            <p:cNvSpPr/>
            <p:nvPr/>
          </p:nvSpPr>
          <p:spPr>
            <a:xfrm>
              <a:off x="0" y="0"/>
              <a:ext cx="4559276" cy="2479195"/>
            </a:xfrm>
            <a:custGeom>
              <a:avLst/>
              <a:gdLst/>
              <a:ahLst/>
              <a:cxnLst/>
              <a:rect l="l" t="t" r="r" b="b"/>
              <a:pathLst>
                <a:path w="4559276" h="2479195">
                  <a:moveTo>
                    <a:pt x="0" y="0"/>
                  </a:moveTo>
                  <a:lnTo>
                    <a:pt x="4559276" y="0"/>
                  </a:lnTo>
                  <a:lnTo>
                    <a:pt x="4559276" y="2479195"/>
                  </a:lnTo>
                  <a:lnTo>
                    <a:pt x="0" y="2479195"/>
                  </a:lnTo>
                  <a:close/>
                </a:path>
              </a:pathLst>
            </a:custGeom>
            <a:solidFill>
              <a:srgbClr val="F0EFEC"/>
            </a:solidFill>
          </p:spPr>
          <p:txBody>
            <a:bodyPr/>
            <a:lstStyle/>
            <a:p>
              <a:endParaRPr lang="en-US"/>
            </a:p>
          </p:txBody>
        </p:sp>
        <p:sp>
          <p:nvSpPr>
            <p:cNvPr id="4" name="TextBox 4"/>
            <p:cNvSpPr txBox="1"/>
            <p:nvPr/>
          </p:nvSpPr>
          <p:spPr>
            <a:xfrm>
              <a:off x="0" y="-38100"/>
              <a:ext cx="4559276" cy="2517295"/>
            </a:xfrm>
            <a:prstGeom prst="rect">
              <a:avLst/>
            </a:prstGeom>
          </p:spPr>
          <p:txBody>
            <a:bodyPr lIns="50800" tIns="50800" rIns="50800" bIns="50800" rtlCol="0" anchor="ctr"/>
            <a:lstStyle/>
            <a:p>
              <a:pPr algn="ctr">
                <a:lnSpc>
                  <a:spcPts val="1919"/>
                </a:lnSpc>
              </a:pPr>
              <a:endParaRPr/>
            </a:p>
          </p:txBody>
        </p:sp>
      </p:grpSp>
      <p:sp>
        <p:nvSpPr>
          <p:cNvPr id="5" name="Freeform 5"/>
          <p:cNvSpPr/>
          <p:nvPr/>
        </p:nvSpPr>
        <p:spPr>
          <a:xfrm rot="-10800000">
            <a:off x="488500" y="436903"/>
            <a:ext cx="9413194" cy="2836919"/>
          </a:xfrm>
          <a:custGeom>
            <a:avLst/>
            <a:gdLst/>
            <a:ahLst/>
            <a:cxnLst/>
            <a:rect l="l" t="t" r="r" b="b"/>
            <a:pathLst>
              <a:path w="9413194" h="2836919">
                <a:moveTo>
                  <a:pt x="0" y="0"/>
                </a:moveTo>
                <a:lnTo>
                  <a:pt x="9413194" y="0"/>
                </a:lnTo>
                <a:lnTo>
                  <a:pt x="9413194" y="2836919"/>
                </a:lnTo>
                <a:lnTo>
                  <a:pt x="0" y="2836919"/>
                </a:lnTo>
                <a:lnTo>
                  <a:pt x="0" y="0"/>
                </a:lnTo>
                <a:close/>
              </a:path>
            </a:pathLst>
          </a:custGeom>
          <a:blipFill>
            <a:blip r:embed="rId3">
              <a:extLst>
                <a:ext uri="{96DAC541-7B7A-43D3-8B79-37D633B846F1}">
                  <asvg:svgBlip xmlns:asvg="http://schemas.microsoft.com/office/drawing/2016/SVG/main" r:embed="rId4"/>
                </a:ext>
              </a:extLst>
            </a:blip>
            <a:stretch>
              <a:fillRect b="-84154"/>
            </a:stretch>
          </a:blipFill>
        </p:spPr>
        <p:txBody>
          <a:bodyPr/>
          <a:lstStyle/>
          <a:p>
            <a:endParaRPr lang="en-US"/>
          </a:p>
        </p:txBody>
      </p:sp>
      <p:sp>
        <p:nvSpPr>
          <p:cNvPr id="6" name="Freeform 6"/>
          <p:cNvSpPr/>
          <p:nvPr/>
        </p:nvSpPr>
        <p:spPr>
          <a:xfrm rot="-10800000">
            <a:off x="8496284" y="436903"/>
            <a:ext cx="9303216" cy="2925222"/>
          </a:xfrm>
          <a:custGeom>
            <a:avLst/>
            <a:gdLst/>
            <a:ahLst/>
            <a:cxnLst/>
            <a:rect l="l" t="t" r="r" b="b"/>
            <a:pathLst>
              <a:path w="9303216" h="2925222">
                <a:moveTo>
                  <a:pt x="0" y="0"/>
                </a:moveTo>
                <a:lnTo>
                  <a:pt x="9303216" y="0"/>
                </a:lnTo>
                <a:lnTo>
                  <a:pt x="9303216" y="2925222"/>
                </a:lnTo>
                <a:lnTo>
                  <a:pt x="0" y="2925222"/>
                </a:lnTo>
                <a:lnTo>
                  <a:pt x="0" y="0"/>
                </a:lnTo>
                <a:close/>
              </a:path>
            </a:pathLst>
          </a:custGeom>
          <a:blipFill>
            <a:blip r:embed="rId3">
              <a:extLst>
                <a:ext uri="{96DAC541-7B7A-43D3-8B79-37D633B846F1}">
                  <asvg:svgBlip xmlns:asvg="http://schemas.microsoft.com/office/drawing/2016/SVG/main" r:embed="rId4"/>
                </a:ext>
              </a:extLst>
            </a:blip>
            <a:stretch>
              <a:fillRect l="-1182" b="-78595"/>
            </a:stretch>
          </a:blipFill>
        </p:spPr>
        <p:txBody>
          <a:bodyPr/>
          <a:lstStyle/>
          <a:p>
            <a:endParaRPr lang="en-US"/>
          </a:p>
        </p:txBody>
      </p:sp>
      <p:sp>
        <p:nvSpPr>
          <p:cNvPr id="7" name="TextBox 7"/>
          <p:cNvSpPr txBox="1"/>
          <p:nvPr/>
        </p:nvSpPr>
        <p:spPr>
          <a:xfrm>
            <a:off x="920076" y="904176"/>
            <a:ext cx="16447848" cy="1328167"/>
          </a:xfrm>
          <a:prstGeom prst="rect">
            <a:avLst/>
          </a:prstGeom>
        </p:spPr>
        <p:txBody>
          <a:bodyPr lIns="0" tIns="0" rIns="0" bIns="0" rtlCol="0" anchor="t">
            <a:spAutoFit/>
          </a:bodyPr>
          <a:lstStyle/>
          <a:p>
            <a:pPr marL="0" lvl="0" indent="0" algn="ctr">
              <a:lnSpc>
                <a:spcPts val="9672"/>
              </a:lnSpc>
              <a:spcBef>
                <a:spcPct val="0"/>
              </a:spcBef>
            </a:pPr>
            <a:r>
              <a:rPr lang="en-US" sz="10400">
                <a:solidFill>
                  <a:srgbClr val="1D1D1D"/>
                </a:solidFill>
                <a:latin typeface="Bobby Jones"/>
                <a:ea typeface="Bobby Jones"/>
                <a:cs typeface="Bobby Jones"/>
                <a:sym typeface="Bobby Jones"/>
              </a:rPr>
              <a:t>Question 1</a:t>
            </a:r>
          </a:p>
        </p:txBody>
      </p:sp>
      <p:sp>
        <p:nvSpPr>
          <p:cNvPr id="8" name="TextBox 8"/>
          <p:cNvSpPr txBox="1"/>
          <p:nvPr/>
        </p:nvSpPr>
        <p:spPr>
          <a:xfrm>
            <a:off x="1315204" y="3490126"/>
            <a:ext cx="16052720" cy="5997164"/>
          </a:xfrm>
          <a:prstGeom prst="rect">
            <a:avLst/>
          </a:prstGeom>
        </p:spPr>
        <p:txBody>
          <a:bodyPr lIns="0" tIns="0" rIns="0" bIns="0" rtlCol="0" anchor="t">
            <a:spAutoFit/>
          </a:bodyPr>
          <a:lstStyle/>
          <a:p>
            <a:pPr algn="l">
              <a:lnSpc>
                <a:spcPts val="5972"/>
              </a:lnSpc>
            </a:pPr>
            <a:r>
              <a:rPr lang="en-US" sz="4266">
                <a:solidFill>
                  <a:srgbClr val="1D1D1D"/>
                </a:solidFill>
                <a:latin typeface="Nourd"/>
                <a:ea typeface="Nourd"/>
                <a:cs typeface="Nourd"/>
                <a:sym typeface="Nourd"/>
              </a:rPr>
              <a:t>At the beginning of Chapter 22, Molly comes back to her apartment to share her success of fooling Rodney with Mr. Preston, Charlotte, and Juan Manuel. Did you think Molly was going to be able to pull this off? How do you think she felt when she was successful? </a:t>
            </a:r>
          </a:p>
          <a:p>
            <a:pPr algn="l">
              <a:lnSpc>
                <a:spcPts val="5972"/>
              </a:lnSpc>
            </a:pPr>
            <a:endParaRPr lang="en-US" sz="4266">
              <a:solidFill>
                <a:srgbClr val="1D1D1D"/>
              </a:solidFill>
              <a:latin typeface="Nourd"/>
              <a:ea typeface="Nourd"/>
              <a:cs typeface="Nourd"/>
              <a:sym typeface="Nourd"/>
            </a:endParaRPr>
          </a:p>
          <a:p>
            <a:pPr algn="l">
              <a:lnSpc>
                <a:spcPts val="5972"/>
              </a:lnSpc>
            </a:pPr>
            <a:r>
              <a:rPr lang="en-US" sz="4266">
                <a:solidFill>
                  <a:srgbClr val="1D1D1D"/>
                </a:solidFill>
                <a:latin typeface="Nourd"/>
                <a:ea typeface="Nourd"/>
                <a:cs typeface="Nourd"/>
                <a:sym typeface="Nourd"/>
              </a:rPr>
              <a:t>What is the most exciting news you’ve ever gotten to share or receive?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17</Slides>
  <Notes>8</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Maid Chapters 22, 23, 24</dc:title>
  <cp:revision>1</cp:revision>
  <dcterms:created xsi:type="dcterms:W3CDTF">2006-08-16T00:00:00Z</dcterms:created>
  <dcterms:modified xsi:type="dcterms:W3CDTF">2025-04-18T17:59:07Z</dcterms:modified>
  <dc:identifier>DAGjkq-aPZI</dc:identifier>
</cp:coreProperties>
</file>