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4"/>
  </p:sldMasterIdLst>
  <p:notesMasterIdLst>
    <p:notesMasterId r:id="rId20"/>
  </p:notesMasterIdLst>
  <p:sldIdLst>
    <p:sldId id="256" r:id="rId5"/>
    <p:sldId id="260" r:id="rId6"/>
    <p:sldId id="259" r:id="rId7"/>
    <p:sldId id="261" r:id="rId8"/>
    <p:sldId id="279" r:id="rId9"/>
    <p:sldId id="262" r:id="rId10"/>
    <p:sldId id="285" r:id="rId11"/>
    <p:sldId id="264" r:id="rId12"/>
    <p:sldId id="283" r:id="rId13"/>
    <p:sldId id="284" r:id="rId14"/>
    <p:sldId id="282" r:id="rId15"/>
    <p:sldId id="280" r:id="rId16"/>
    <p:sldId id="281" r:id="rId17"/>
    <p:sldId id="269" r:id="rId18"/>
    <p:sldId id="273" r:id="rId19"/>
  </p:sldIdLst>
  <p:sldSz cx="9144000" cy="5143500" type="screen16x9"/>
  <p:notesSz cx="6858000" cy="9144000"/>
  <p:embeddedFontLst>
    <p:embeddedFont>
      <p:font typeface="Britannic Bold" panose="020B0903060703020204" pitchFamily="3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99CEB0-D31A-4FE2-8336-CDA7574B4E23}">
  <a:tblStyle styleId="{3E99CEB0-D31A-4FE2-8336-CDA7574B4E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2" y="11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e, Allison" userId="S::allison.shane@uconn.edu::863f4ecb-a9ed-4252-866b-37462e9a42ef" providerId="AD" clId="Web-{06CC80A3-E42F-D41A-041F-B1E3DE05C829}"/>
    <pc:docChg chg="modSld">
      <pc:chgData name="Shane, Allison" userId="S::allison.shane@uconn.edu::863f4ecb-a9ed-4252-866b-37462e9a42ef" providerId="AD" clId="Web-{06CC80A3-E42F-D41A-041F-B1E3DE05C829}" dt="2025-01-20T15:55:02.698" v="0"/>
      <pc:docMkLst>
        <pc:docMk/>
      </pc:docMkLst>
      <pc:sldChg chg="modNotes">
        <pc:chgData name="Shane, Allison" userId="S::allison.shane@uconn.edu::863f4ecb-a9ed-4252-866b-37462e9a42ef" providerId="AD" clId="Web-{06CC80A3-E42F-D41A-041F-B1E3DE05C829}" dt="2025-01-20T15:55:02.698" v="0"/>
        <pc:sldMkLst>
          <pc:docMk/>
          <pc:sldMk cId="0" sldId="264"/>
        </pc:sldMkLst>
      </pc:sldChg>
    </pc:docChg>
  </pc:docChgLst>
  <pc:docChgLst>
    <pc:chgData name="Shane, Allison" userId="S::allison.shane@uconn.edu::863f4ecb-a9ed-4252-866b-37462e9a42ef" providerId="AD" clId="Web-{DA7B52F3-63F8-CC58-B290-A9A6B2D0C884}"/>
    <pc:docChg chg="addSld modSld">
      <pc:chgData name="Shane, Allison" userId="S::allison.shane@uconn.edu::863f4ecb-a9ed-4252-866b-37462e9a42ef" providerId="AD" clId="Web-{DA7B52F3-63F8-CC58-B290-A9A6B2D0C884}" dt="2025-01-16T23:36:56.863" v="60"/>
      <pc:docMkLst>
        <pc:docMk/>
      </pc:docMkLst>
      <pc:sldChg chg="addSp delSp modSp add replId delAnim modNotes">
        <pc:chgData name="Shane, Allison" userId="S::allison.shane@uconn.edu::863f4ecb-a9ed-4252-866b-37462e9a42ef" providerId="AD" clId="Web-{DA7B52F3-63F8-CC58-B290-A9A6B2D0C884}" dt="2025-01-16T23:36:56.863" v="60"/>
        <pc:sldMkLst>
          <pc:docMk/>
          <pc:sldMk cId="3141405380" sldId="285"/>
        </pc:sldMkLst>
        <pc:picChg chg="add mod">
          <ac:chgData name="Shane, Allison" userId="S::allison.shane@uconn.edu::863f4ecb-a9ed-4252-866b-37462e9a42ef" providerId="AD" clId="Web-{DA7B52F3-63F8-CC58-B290-A9A6B2D0C884}" dt="2025-01-16T23:36:27.424" v="2"/>
          <ac:picMkLst>
            <pc:docMk/>
            <pc:sldMk cId="3141405380" sldId="285"/>
            <ac:picMk id="2" creationId="{8149CC1A-CA42-B739-9972-7BDB59710610}"/>
          </ac:picMkLst>
        </pc:picChg>
        <pc:picChg chg="del">
          <ac:chgData name="Shane, Allison" userId="S::allison.shane@uconn.edu::863f4ecb-a9ed-4252-866b-37462e9a42ef" providerId="AD" clId="Web-{DA7B52F3-63F8-CC58-B290-A9A6B2D0C884}" dt="2025-01-16T23:36:25.268" v="1"/>
          <ac:picMkLst>
            <pc:docMk/>
            <pc:sldMk cId="3141405380" sldId="285"/>
            <ac:picMk id="4" creationId="{4C727EE9-DF73-7D19-9112-0466D403EAF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b7a24746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fb7a24746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>
          <a:extLst>
            <a:ext uri="{FF2B5EF4-FFF2-40B4-BE49-F238E27FC236}">
              <a16:creationId xmlns:a16="http://schemas.microsoft.com/office/drawing/2014/main" id="{EE4A3C53-E2B7-006D-59C0-11B2FBC83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e1d838b627_4_38:notes">
            <a:extLst>
              <a:ext uri="{FF2B5EF4-FFF2-40B4-BE49-F238E27FC236}">
                <a16:creationId xmlns:a16="http://schemas.microsoft.com/office/drawing/2014/main" id="{6EE8247E-A772-C331-51E2-59F0179B34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e1d838b627_4_38:notes">
            <a:extLst>
              <a:ext uri="{FF2B5EF4-FFF2-40B4-BE49-F238E27FC236}">
                <a16:creationId xmlns:a16="http://schemas.microsoft.com/office/drawing/2014/main" id="{FF6A4702-B46D-A817-1726-DAB0F43928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650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>
          <a:extLst>
            <a:ext uri="{FF2B5EF4-FFF2-40B4-BE49-F238E27FC236}">
              <a16:creationId xmlns:a16="http://schemas.microsoft.com/office/drawing/2014/main" id="{35CC9AD8-6964-0326-C942-EDBDC6EE6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e1d838b627_4_38:notes">
            <a:extLst>
              <a:ext uri="{FF2B5EF4-FFF2-40B4-BE49-F238E27FC236}">
                <a16:creationId xmlns:a16="http://schemas.microsoft.com/office/drawing/2014/main" id="{EB7293B1-32E9-F662-A344-16C02B8E03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e1d838b627_4_38:notes">
            <a:extLst>
              <a:ext uri="{FF2B5EF4-FFF2-40B4-BE49-F238E27FC236}">
                <a16:creationId xmlns:a16="http://schemas.microsoft.com/office/drawing/2014/main" id="{EE2BA898-6890-8051-4991-EBFDBCC471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5670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>
          <a:extLst>
            <a:ext uri="{FF2B5EF4-FFF2-40B4-BE49-F238E27FC236}">
              <a16:creationId xmlns:a16="http://schemas.microsoft.com/office/drawing/2014/main" id="{9660960C-46D0-4B63-9BE1-B9AACCF86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e1d838b627_4_38:notes">
            <a:extLst>
              <a:ext uri="{FF2B5EF4-FFF2-40B4-BE49-F238E27FC236}">
                <a16:creationId xmlns:a16="http://schemas.microsoft.com/office/drawing/2014/main" id="{EE85FCC4-A6F7-713F-00E9-DE559F7083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e1d838b627_4_38:notes">
            <a:extLst>
              <a:ext uri="{FF2B5EF4-FFF2-40B4-BE49-F238E27FC236}">
                <a16:creationId xmlns:a16="http://schemas.microsoft.com/office/drawing/2014/main" id="{02DDD759-3F66-3581-6D77-70C7E4893F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 around and answer each question one at a time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9095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>
          <a:extLst>
            <a:ext uri="{FF2B5EF4-FFF2-40B4-BE49-F238E27FC236}">
              <a16:creationId xmlns:a16="http://schemas.microsoft.com/office/drawing/2014/main" id="{608018E3-5945-EC61-5144-9025D2945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e1d838b627_4_38:notes">
            <a:extLst>
              <a:ext uri="{FF2B5EF4-FFF2-40B4-BE49-F238E27FC236}">
                <a16:creationId xmlns:a16="http://schemas.microsoft.com/office/drawing/2014/main" id="{B38A81A6-08DC-1968-A256-AD837F3E26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e1d838b627_4_38:notes">
            <a:extLst>
              <a:ext uri="{FF2B5EF4-FFF2-40B4-BE49-F238E27FC236}">
                <a16:creationId xmlns:a16="http://schemas.microsoft.com/office/drawing/2014/main" id="{193E1838-F119-A1BA-9F0C-1C2711DCE3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9144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e1d838b627_4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e1d838b627_4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e1d838b627_4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e1d838b627_4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>
          <a:extLst>
            <a:ext uri="{FF2B5EF4-FFF2-40B4-BE49-F238E27FC236}">
              <a16:creationId xmlns:a16="http://schemas.microsoft.com/office/drawing/2014/main" id="{D0481C62-81DA-56F4-AC4D-D822B19D2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e1d838b627_4_19:notes">
            <a:extLst>
              <a:ext uri="{FF2B5EF4-FFF2-40B4-BE49-F238E27FC236}">
                <a16:creationId xmlns:a16="http://schemas.microsoft.com/office/drawing/2014/main" id="{E9BCA974-EAFB-E7EE-AC6B-36E2C762D8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e1d838b627_4_19:notes">
            <a:extLst>
              <a:ext uri="{FF2B5EF4-FFF2-40B4-BE49-F238E27FC236}">
                <a16:creationId xmlns:a16="http://schemas.microsoft.com/office/drawing/2014/main" id="{C8F0A2D2-7955-6796-EA64-DA964488CF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822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1d838b62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e1d838b62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1d838b62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e1d838b62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There are a lot of characters to keep straight so we will make sure to provide character lists as we go!!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8185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e1d838b627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e1d838b627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I.e.—is the font big enough?   Are the questions too hard? Too easy?  What would make things easier?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>
          <a:extLst>
            <a:ext uri="{FF2B5EF4-FFF2-40B4-BE49-F238E27FC236}">
              <a16:creationId xmlns:a16="http://schemas.microsoft.com/office/drawing/2014/main" id="{AE2B6690-F22F-6FE3-BB36-94D718BA4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e1d838b627_4_38:notes">
            <a:extLst>
              <a:ext uri="{FF2B5EF4-FFF2-40B4-BE49-F238E27FC236}">
                <a16:creationId xmlns:a16="http://schemas.microsoft.com/office/drawing/2014/main" id="{B03AABC8-8449-4F1C-03BC-B9DF673F2F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e1d838b627_4_38:notes">
            <a:extLst>
              <a:ext uri="{FF2B5EF4-FFF2-40B4-BE49-F238E27FC236}">
                <a16:creationId xmlns:a16="http://schemas.microsoft.com/office/drawing/2014/main" id="{2BCC2695-0EB9-0081-2D33-D86D4522E1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/>
              <a:t>Elaborating on your responses, writing out your homework on Worksheet A, using specifics, etc.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122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r="9132" b="9255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09562" y="618050"/>
            <a:ext cx="5788500" cy="24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09562" y="3088150"/>
            <a:ext cx="2810100" cy="74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4"/>
          <p:cNvGrpSpPr/>
          <p:nvPr/>
        </p:nvGrpSpPr>
        <p:grpSpPr>
          <a:xfrm flipH="1">
            <a:off x="0" y="0"/>
            <a:ext cx="9144001" cy="5143499"/>
            <a:chOff x="0" y="0"/>
            <a:chExt cx="9144001" cy="5143499"/>
          </a:xfrm>
        </p:grpSpPr>
        <p:pic>
          <p:nvPicPr>
            <p:cNvPr id="174" name="Google Shape;174;p24"/>
            <p:cNvPicPr preferRelativeResize="0"/>
            <p:nvPr/>
          </p:nvPicPr>
          <p:blipFill rotWithShape="1">
            <a:blip r:embed="rId2">
              <a:alphaModFix amt="90000"/>
            </a:blip>
            <a:srcRect t="37100" r="37099" b="3453"/>
            <a:stretch/>
          </p:blipFill>
          <p:spPr>
            <a:xfrm>
              <a:off x="0" y="0"/>
              <a:ext cx="9144001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24"/>
            <p:cNvPicPr preferRelativeResize="0"/>
            <p:nvPr/>
          </p:nvPicPr>
          <p:blipFill rotWithShape="1">
            <a:blip r:embed="rId3">
              <a:alphaModFix/>
            </a:blip>
            <a:srcRect l="60738" t="-676" r="17570" b="2646"/>
            <a:stretch/>
          </p:blipFill>
          <p:spPr>
            <a:xfrm flipH="1">
              <a:off x="0" y="1495475"/>
              <a:ext cx="1983476" cy="364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4"/>
            <p:cNvPicPr preferRelativeResize="0"/>
            <p:nvPr/>
          </p:nvPicPr>
          <p:blipFill rotWithShape="1">
            <a:blip r:embed="rId4">
              <a:alphaModFix/>
            </a:blip>
            <a:srcRect l="38091"/>
            <a:stretch/>
          </p:blipFill>
          <p:spPr>
            <a:xfrm flipH="1">
              <a:off x="7992298" y="2010025"/>
              <a:ext cx="1151700" cy="15649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25"/>
          <p:cNvGrpSpPr/>
          <p:nvPr/>
        </p:nvGrpSpPr>
        <p:grpSpPr>
          <a:xfrm flipH="1">
            <a:off x="-2" y="0"/>
            <a:ext cx="9144003" cy="5162075"/>
            <a:chOff x="0" y="0"/>
            <a:chExt cx="9020424" cy="4554906"/>
          </a:xfrm>
        </p:grpSpPr>
        <p:pic>
          <p:nvPicPr>
            <p:cNvPr id="179" name="Google Shape;179;p25"/>
            <p:cNvPicPr preferRelativeResize="0"/>
            <p:nvPr/>
          </p:nvPicPr>
          <p:blipFill rotWithShape="1">
            <a:blip r:embed="rId2">
              <a:alphaModFix amt="48000"/>
            </a:blip>
            <a:srcRect r="10362" b="19929"/>
            <a:stretch/>
          </p:blipFill>
          <p:spPr>
            <a:xfrm>
              <a:off x="2" y="0"/>
              <a:ext cx="9020422" cy="45385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5"/>
            <p:cNvPicPr preferRelativeResize="0"/>
            <p:nvPr/>
          </p:nvPicPr>
          <p:blipFill rotWithShape="1">
            <a:blip r:embed="rId3">
              <a:alphaModFix/>
            </a:blip>
            <a:srcRect l="13343" t="5995" r="59199" b="26023"/>
            <a:stretch/>
          </p:blipFill>
          <p:spPr>
            <a:xfrm flipH="1">
              <a:off x="6257522" y="539509"/>
              <a:ext cx="2762900" cy="401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5"/>
            <p:cNvPicPr preferRelativeResize="0"/>
            <p:nvPr/>
          </p:nvPicPr>
          <p:blipFill rotWithShape="1">
            <a:blip r:embed="rId3">
              <a:alphaModFix/>
            </a:blip>
            <a:srcRect l="42765" r="39264" b="11598"/>
            <a:stretch/>
          </p:blipFill>
          <p:spPr>
            <a:xfrm flipH="1">
              <a:off x="0" y="254169"/>
              <a:ext cx="1490530" cy="40153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 amt="74000"/>
          </a:blip>
          <a:srcRect b="11606"/>
          <a:stretch/>
        </p:blipFill>
        <p:spPr>
          <a:xfrm flipH="1">
            <a:off x="0" y="0"/>
            <a:ext cx="918284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392968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152350" y="1874825"/>
            <a:ext cx="48393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152350" y="998475"/>
            <a:ext cx="124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152350" y="2751175"/>
            <a:ext cx="4839300" cy="4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2">
            <a:alphaModFix amt="74000"/>
          </a:blip>
          <a:srcRect b="11606"/>
          <a:stretch/>
        </p:blipFill>
        <p:spPr>
          <a:xfrm>
            <a:off x="0" y="0"/>
            <a:ext cx="918284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5"/>
          <p:cNvPicPr preferRelativeResize="0"/>
          <p:nvPr/>
        </p:nvPicPr>
        <p:blipFill rotWithShape="1">
          <a:blip r:embed="rId3">
            <a:alphaModFix/>
          </a:blip>
          <a:srcRect l="119" r="42854"/>
          <a:stretch/>
        </p:blipFill>
        <p:spPr>
          <a:xfrm>
            <a:off x="7917825" y="2562325"/>
            <a:ext cx="1265025" cy="18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1532838" y="2508938"/>
            <a:ext cx="2569800" cy="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5205463" y="2508938"/>
            <a:ext cx="2541900" cy="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1532838" y="3097475"/>
            <a:ext cx="25698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5205463" y="3097475"/>
            <a:ext cx="25419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0000" y="335814"/>
            <a:ext cx="7704000" cy="81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3">
            <a:alphaModFix/>
          </a:blip>
          <a:srcRect l="25939" r="118"/>
          <a:stretch/>
        </p:blipFill>
        <p:spPr>
          <a:xfrm>
            <a:off x="-36250" y="2158400"/>
            <a:ext cx="1252900" cy="142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6"/>
          <p:cNvGrpSpPr/>
          <p:nvPr/>
        </p:nvGrpSpPr>
        <p:grpSpPr>
          <a:xfrm flipH="1">
            <a:off x="0" y="0"/>
            <a:ext cx="9144001" cy="5143499"/>
            <a:chOff x="0" y="0"/>
            <a:chExt cx="9144001" cy="5143499"/>
          </a:xfrm>
        </p:grpSpPr>
        <p:pic>
          <p:nvPicPr>
            <p:cNvPr id="36" name="Google Shape;36;p6"/>
            <p:cNvPicPr preferRelativeResize="0"/>
            <p:nvPr/>
          </p:nvPicPr>
          <p:blipFill rotWithShape="1">
            <a:blip r:embed="rId2">
              <a:alphaModFix amt="90000"/>
            </a:blip>
            <a:srcRect t="37100" r="37099" b="3453"/>
            <a:stretch/>
          </p:blipFill>
          <p:spPr>
            <a:xfrm>
              <a:off x="0" y="0"/>
              <a:ext cx="9144001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6"/>
            <p:cNvPicPr preferRelativeResize="0"/>
            <p:nvPr/>
          </p:nvPicPr>
          <p:blipFill rotWithShape="1">
            <a:blip r:embed="rId3">
              <a:alphaModFix/>
            </a:blip>
            <a:srcRect l="60738" t="-676" r="17570" b="2646"/>
            <a:stretch/>
          </p:blipFill>
          <p:spPr>
            <a:xfrm flipH="1">
              <a:off x="0" y="1495475"/>
              <a:ext cx="1983476" cy="364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6"/>
            <p:cNvPicPr preferRelativeResize="0"/>
            <p:nvPr/>
          </p:nvPicPr>
          <p:blipFill rotWithShape="1">
            <a:blip r:embed="rId4">
              <a:alphaModFix/>
            </a:blip>
            <a:srcRect l="38091"/>
            <a:stretch/>
          </p:blipFill>
          <p:spPr>
            <a:xfrm flipH="1">
              <a:off x="7992298" y="2010025"/>
              <a:ext cx="1151700" cy="1564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7"/>
          <p:cNvPicPr preferRelativeResize="0"/>
          <p:nvPr/>
        </p:nvPicPr>
        <p:blipFill rotWithShape="1">
          <a:blip r:embed="rId2">
            <a:alphaModFix amt="72000"/>
          </a:blip>
          <a:srcRect t="23483" r="48725" b="25311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720000" y="850701"/>
            <a:ext cx="3232800" cy="108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726450" y="2049125"/>
            <a:ext cx="4015200" cy="21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l="19954" t="19946" r="14941" b="14953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754350" y="1307100"/>
            <a:ext cx="5635200" cy="25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9"/>
          <p:cNvGrpSpPr/>
          <p:nvPr/>
        </p:nvGrpSpPr>
        <p:grpSpPr>
          <a:xfrm>
            <a:off x="0" y="0"/>
            <a:ext cx="9144001" cy="5143500"/>
            <a:chOff x="0" y="0"/>
            <a:chExt cx="9144001" cy="5143500"/>
          </a:xfrm>
        </p:grpSpPr>
        <p:pic>
          <p:nvPicPr>
            <p:cNvPr id="49" name="Google Shape;49;p9"/>
            <p:cNvPicPr preferRelativeResize="0"/>
            <p:nvPr/>
          </p:nvPicPr>
          <p:blipFill rotWithShape="1">
            <a:blip r:embed="rId2">
              <a:alphaModFix amt="90000"/>
            </a:blip>
            <a:srcRect t="37100" r="37099" b="3453"/>
            <a:stretch/>
          </p:blipFill>
          <p:spPr>
            <a:xfrm>
              <a:off x="0" y="0"/>
              <a:ext cx="9144001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9"/>
            <p:cNvPicPr preferRelativeResize="0"/>
            <p:nvPr/>
          </p:nvPicPr>
          <p:blipFill rotWithShape="1">
            <a:blip r:embed="rId3">
              <a:alphaModFix/>
            </a:blip>
            <a:srcRect l="60738" b="4707"/>
            <a:stretch/>
          </p:blipFill>
          <p:spPr>
            <a:xfrm>
              <a:off x="5553900" y="1604650"/>
              <a:ext cx="3590098" cy="3538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9"/>
            <p:cNvPicPr preferRelativeResize="0"/>
            <p:nvPr/>
          </p:nvPicPr>
          <p:blipFill rotWithShape="1">
            <a:blip r:embed="rId4">
              <a:alphaModFix/>
            </a:blip>
            <a:srcRect l="38091"/>
            <a:stretch/>
          </p:blipFill>
          <p:spPr>
            <a:xfrm>
              <a:off x="0" y="996600"/>
              <a:ext cx="1151700" cy="1564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151700" y="1905472"/>
            <a:ext cx="4402200" cy="69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1151700" y="2829200"/>
            <a:ext cx="4818300" cy="13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1"/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pic>
          <p:nvPicPr>
            <p:cNvPr id="59" name="Google Shape;59;p11"/>
            <p:cNvPicPr preferRelativeResize="0"/>
            <p:nvPr/>
          </p:nvPicPr>
          <p:blipFill rotWithShape="1">
            <a:blip r:embed="rId2">
              <a:alphaModFix amt="48000"/>
            </a:blip>
            <a:srcRect r="9132" b="9255"/>
            <a:stretch/>
          </p:blipFill>
          <p:spPr>
            <a:xfrm>
              <a:off x="0" y="0"/>
              <a:ext cx="9143999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1"/>
            <p:cNvPicPr preferRelativeResize="0"/>
            <p:nvPr/>
          </p:nvPicPr>
          <p:blipFill rotWithShape="1">
            <a:blip r:embed="rId3">
              <a:alphaModFix/>
            </a:blip>
            <a:srcRect l="12116" t="5990" r="59199" b="19962"/>
            <a:stretch/>
          </p:blipFill>
          <p:spPr>
            <a:xfrm flipH="1">
              <a:off x="6257525" y="539500"/>
              <a:ext cx="2886475" cy="4373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1"/>
            <p:cNvPicPr preferRelativeResize="0"/>
            <p:nvPr/>
          </p:nvPicPr>
          <p:blipFill rotWithShape="1">
            <a:blip r:embed="rId3">
              <a:alphaModFix/>
            </a:blip>
            <a:srcRect l="43059" t="29" r="36251" b="2247"/>
            <a:stretch/>
          </p:blipFill>
          <p:spPr>
            <a:xfrm flipH="1">
              <a:off x="1" y="254175"/>
              <a:ext cx="1716049" cy="4438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11"/>
          <p:cNvSpPr txBox="1">
            <a:spLocks noGrp="1"/>
          </p:cNvSpPr>
          <p:nvPr>
            <p:ph type="title" hasCustomPrompt="1"/>
          </p:nvPr>
        </p:nvSpPr>
        <p:spPr>
          <a:xfrm>
            <a:off x="1951800" y="1459425"/>
            <a:ext cx="5240400" cy="12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2512050" y="2665825"/>
            <a:ext cx="41199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FQWMu8PUea0?feature=oembed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9"/>
          <p:cNvPicPr preferRelativeResize="0"/>
          <p:nvPr/>
        </p:nvPicPr>
        <p:blipFill rotWithShape="1">
          <a:blip r:embed="rId3">
            <a:alphaModFix/>
          </a:blip>
          <a:srcRect l="40286" t="8518" r="9134" b="6040"/>
          <a:stretch/>
        </p:blipFill>
        <p:spPr>
          <a:xfrm>
            <a:off x="4054075" y="0"/>
            <a:ext cx="508992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9"/>
          <p:cNvSpPr txBox="1">
            <a:spLocks noGrp="1"/>
          </p:cNvSpPr>
          <p:nvPr>
            <p:ph type="ctrTitle"/>
          </p:nvPr>
        </p:nvSpPr>
        <p:spPr>
          <a:xfrm>
            <a:off x="106889" y="895141"/>
            <a:ext cx="5788500" cy="24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Aphasia Book     Club: Week 1</a:t>
            </a:r>
            <a:endParaRPr sz="6000" dirty="0">
              <a:solidFill>
                <a:schemeClr val="accent1"/>
              </a:solidFill>
              <a:latin typeface="Britannic Bold" panose="020B0903060703020204" pitchFamily="34" charset="0"/>
            </a:endParaRPr>
          </a:p>
        </p:txBody>
      </p:sp>
      <p:sp>
        <p:nvSpPr>
          <p:cNvPr id="194" name="Google Shape;194;p29"/>
          <p:cNvSpPr txBox="1">
            <a:spLocks noGrp="1"/>
          </p:cNvSpPr>
          <p:nvPr>
            <p:ph type="subTitle" idx="1"/>
          </p:nvPr>
        </p:nvSpPr>
        <p:spPr>
          <a:xfrm>
            <a:off x="709562" y="3088150"/>
            <a:ext cx="28101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Welcome Back!</a:t>
            </a:r>
            <a:endParaRPr dirty="0"/>
          </a:p>
        </p:txBody>
      </p:sp>
      <p:cxnSp>
        <p:nvCxnSpPr>
          <p:cNvPr id="195" name="Google Shape;195;p29"/>
          <p:cNvCxnSpPr/>
          <p:nvPr/>
        </p:nvCxnSpPr>
        <p:spPr>
          <a:xfrm>
            <a:off x="796462" y="2997300"/>
            <a:ext cx="3411900" cy="0"/>
          </a:xfrm>
          <a:prstGeom prst="straightConnector1">
            <a:avLst/>
          </a:prstGeom>
          <a:noFill/>
          <a:ln w="9525" cap="flat" cmpd="sng">
            <a:solidFill>
              <a:srgbClr val="15325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>
          <a:extLst>
            <a:ext uri="{FF2B5EF4-FFF2-40B4-BE49-F238E27FC236}">
              <a16:creationId xmlns:a16="http://schemas.microsoft.com/office/drawing/2014/main" id="{13E0A4B3-7195-219F-4D88-121CEE29D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">
            <a:extLst>
              <a:ext uri="{FF2B5EF4-FFF2-40B4-BE49-F238E27FC236}">
                <a16:creationId xmlns:a16="http://schemas.microsoft.com/office/drawing/2014/main" id="{329BBB7F-5523-99FA-3D11-E5F9273B16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35814"/>
            <a:ext cx="7704000" cy="8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</a:t>
            </a:r>
            <a:endParaRPr dirty="0"/>
          </a:p>
        </p:txBody>
      </p:sp>
      <p:sp>
        <p:nvSpPr>
          <p:cNvPr id="288" name="Google Shape;288;p37">
            <a:extLst>
              <a:ext uri="{FF2B5EF4-FFF2-40B4-BE49-F238E27FC236}">
                <a16:creationId xmlns:a16="http://schemas.microsoft.com/office/drawing/2014/main" id="{EE4C4395-242D-64E1-7663-E5BADA7B6966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1403797" y="1148514"/>
            <a:ext cx="6343566" cy="31414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Do you all have any questions about strokes or aphasia for us or Dr. Mozeiko? </a:t>
            </a:r>
            <a:endParaRPr sz="3200" b="1" dirty="0"/>
          </a:p>
        </p:txBody>
      </p:sp>
      <p:pic>
        <p:nvPicPr>
          <p:cNvPr id="2050" name="Picture 2" descr="human brains ...">
            <a:extLst>
              <a:ext uri="{FF2B5EF4-FFF2-40B4-BE49-F238E27FC236}">
                <a16:creationId xmlns:a16="http://schemas.microsoft.com/office/drawing/2014/main" id="{9CFCDBC0-0CCC-29E2-F354-A8DD97586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291082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235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>
          <a:extLst>
            <a:ext uri="{FF2B5EF4-FFF2-40B4-BE49-F238E27FC236}">
              <a16:creationId xmlns:a16="http://schemas.microsoft.com/office/drawing/2014/main" id="{381EC942-FEBF-FBEF-D91B-85A366435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">
            <a:extLst>
              <a:ext uri="{FF2B5EF4-FFF2-40B4-BE49-F238E27FC236}">
                <a16:creationId xmlns:a16="http://schemas.microsoft.com/office/drawing/2014/main" id="{08E8C306-48FD-1DB1-A188-74A07327EC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35814"/>
            <a:ext cx="7704000" cy="8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Language Activities </a:t>
            </a:r>
            <a:endParaRPr dirty="0"/>
          </a:p>
        </p:txBody>
      </p:sp>
      <p:sp>
        <p:nvSpPr>
          <p:cNvPr id="288" name="Google Shape;288;p37">
            <a:extLst>
              <a:ext uri="{FF2B5EF4-FFF2-40B4-BE49-F238E27FC236}">
                <a16:creationId xmlns:a16="http://schemas.microsoft.com/office/drawing/2014/main" id="{B64A5649-FF03-7F0F-E283-347BAB5082B9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1236372" y="1148514"/>
            <a:ext cx="6658377" cy="31414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 dirty="0"/>
              <a:t>Get to know you! Share with everyone your favorite: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800" b="1" u="sng" dirty="0"/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Trip that you have been on and why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Favorite hobby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Favorite book and why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Favorite food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b="1" u="sng" dirty="0"/>
          </a:p>
        </p:txBody>
      </p:sp>
    </p:spTree>
    <p:extLst>
      <p:ext uri="{BB962C8B-B14F-4D97-AF65-F5344CB8AC3E}">
        <p14:creationId xmlns:p14="http://schemas.microsoft.com/office/powerpoint/2010/main" val="3867268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>
          <a:extLst>
            <a:ext uri="{FF2B5EF4-FFF2-40B4-BE49-F238E27FC236}">
              <a16:creationId xmlns:a16="http://schemas.microsoft.com/office/drawing/2014/main" id="{1BF4CE88-8A1B-10E0-88E6-B6B76985D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">
            <a:extLst>
              <a:ext uri="{FF2B5EF4-FFF2-40B4-BE49-F238E27FC236}">
                <a16:creationId xmlns:a16="http://schemas.microsoft.com/office/drawing/2014/main" id="{74ABA5EB-6529-E95E-8C1F-C73AD99A8F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35814"/>
            <a:ext cx="7704000" cy="8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Language Activity: Reflection Questions</a:t>
            </a:r>
            <a:endParaRPr dirty="0"/>
          </a:p>
        </p:txBody>
      </p:sp>
      <p:sp>
        <p:nvSpPr>
          <p:cNvPr id="288" name="Google Shape;288;p37">
            <a:extLst>
              <a:ext uri="{FF2B5EF4-FFF2-40B4-BE49-F238E27FC236}">
                <a16:creationId xmlns:a16="http://schemas.microsoft.com/office/drawing/2014/main" id="{7D0091B1-EC51-75E5-0E34-84342206CF5B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1403797" y="1148514"/>
            <a:ext cx="6343566" cy="31414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What is one of your proudest accomplishments?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What advice would you give your younger self?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What makes you happy?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Who inspires you and why? 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3254429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>
          <a:extLst>
            <a:ext uri="{FF2B5EF4-FFF2-40B4-BE49-F238E27FC236}">
              <a16:creationId xmlns:a16="http://schemas.microsoft.com/office/drawing/2014/main" id="{CFE36E70-78DD-ECF4-D0F3-B653C6235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">
            <a:extLst>
              <a:ext uri="{FF2B5EF4-FFF2-40B4-BE49-F238E27FC236}">
                <a16:creationId xmlns:a16="http://schemas.microsoft.com/office/drawing/2014/main" id="{9446C19F-3472-3A7B-D1F4-08E425A56F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35814"/>
            <a:ext cx="7704000" cy="8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Language Activity: Debate</a:t>
            </a:r>
            <a:endParaRPr dirty="0"/>
          </a:p>
        </p:txBody>
      </p:sp>
      <p:sp>
        <p:nvSpPr>
          <p:cNvPr id="288" name="Google Shape;288;p37">
            <a:extLst>
              <a:ext uri="{FF2B5EF4-FFF2-40B4-BE49-F238E27FC236}">
                <a16:creationId xmlns:a16="http://schemas.microsoft.com/office/drawing/2014/main" id="{B08326C5-9258-CC46-4C1B-F7E56CD87A70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1403797" y="1148514"/>
            <a:ext cx="6343566" cy="31414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 is/was the greatest athlete of all time?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 is/was the greatest singer of all time?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 is/was the greatest actor/actress of all time? </a:t>
            </a:r>
            <a:endParaRPr dirty="0"/>
          </a:p>
        </p:txBody>
      </p:sp>
      <p:pic>
        <p:nvPicPr>
          <p:cNvPr id="5122" name="Picture 2" descr="Olympics and feeling motivated ...">
            <a:extLst>
              <a:ext uri="{FF2B5EF4-FFF2-40B4-BE49-F238E27FC236}">
                <a16:creationId xmlns:a16="http://schemas.microsoft.com/office/drawing/2014/main" id="{6AFE7C71-447C-6B1A-D946-F671DC72B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973" y="1545667"/>
            <a:ext cx="1696053" cy="112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What does a singer do? - CareerExplorer">
            <a:extLst>
              <a:ext uri="{FF2B5EF4-FFF2-40B4-BE49-F238E27FC236}">
                <a16:creationId xmlns:a16="http://schemas.microsoft.com/office/drawing/2014/main" id="{F89980C9-5FEC-E9EC-3D42-8CB234BA4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574" y="3068304"/>
            <a:ext cx="711761" cy="71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ollywood Sign - Wikipedia">
            <a:extLst>
              <a:ext uri="{FF2B5EF4-FFF2-40B4-BE49-F238E27FC236}">
                <a16:creationId xmlns:a16="http://schemas.microsoft.com/office/drawing/2014/main" id="{838A4360-360E-C856-442B-970AAD42E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645" y="4046458"/>
            <a:ext cx="1599618" cy="99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722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2"/>
          <p:cNvSpPr txBox="1">
            <a:spLocks noGrp="1"/>
          </p:cNvSpPr>
          <p:nvPr>
            <p:ph type="title"/>
          </p:nvPr>
        </p:nvSpPr>
        <p:spPr>
          <a:xfrm>
            <a:off x="-812586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Reading Agenda: </a:t>
            </a:r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83AC60-B4D8-2555-A5B7-238E60C84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914" y="0"/>
            <a:ext cx="4254086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6"/>
          <p:cNvSpPr txBox="1">
            <a:spLocks noGrp="1"/>
          </p:cNvSpPr>
          <p:nvPr>
            <p:ph type="title"/>
          </p:nvPr>
        </p:nvSpPr>
        <p:spPr>
          <a:xfrm>
            <a:off x="1951800" y="1459425"/>
            <a:ext cx="5240400" cy="12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Homework: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535" name="Google Shape;535;p46"/>
          <p:cNvSpPr txBox="1">
            <a:spLocks noGrp="1"/>
          </p:cNvSpPr>
          <p:nvPr>
            <p:ph type="subTitle" idx="1"/>
          </p:nvPr>
        </p:nvSpPr>
        <p:spPr>
          <a:xfrm>
            <a:off x="2512050" y="2807491"/>
            <a:ext cx="4119900" cy="20478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Prologue and Chapter 1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Worsheet A/B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Crossword</a:t>
            </a:r>
            <a:endParaRPr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6" name="Google Shape;536;p46"/>
          <p:cNvCxnSpPr/>
          <p:nvPr/>
        </p:nvCxnSpPr>
        <p:spPr>
          <a:xfrm>
            <a:off x="2570100" y="2589631"/>
            <a:ext cx="4003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>
            <a:spLocks noGrp="1"/>
          </p:cNvSpPr>
          <p:nvPr>
            <p:ph type="title"/>
          </p:nvPr>
        </p:nvSpPr>
        <p:spPr>
          <a:xfrm>
            <a:off x="1151699" y="875763"/>
            <a:ext cx="6704413" cy="34000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chemeClr val="accent1"/>
                </a:solidFill>
              </a:rPr>
              <a:t>How was everyone’s break? </a:t>
            </a:r>
            <a:br>
              <a:rPr lang="en" dirty="0">
                <a:solidFill>
                  <a:schemeClr val="accent1"/>
                </a:solidFill>
              </a:rPr>
            </a:br>
            <a:r>
              <a:rPr lang="en" dirty="0">
                <a:solidFill>
                  <a:schemeClr val="accent1"/>
                </a:solidFill>
              </a:rPr>
              <a:t>	-Holidays</a:t>
            </a:r>
            <a:br>
              <a:rPr lang="en" dirty="0">
                <a:solidFill>
                  <a:schemeClr val="accent1"/>
                </a:solidFill>
              </a:rPr>
            </a:br>
            <a:r>
              <a:rPr lang="en" dirty="0">
                <a:solidFill>
                  <a:schemeClr val="accent1"/>
                </a:solidFill>
              </a:rPr>
              <a:t>	-Trips</a:t>
            </a:r>
            <a:br>
              <a:rPr lang="en" dirty="0">
                <a:solidFill>
                  <a:schemeClr val="accent1"/>
                </a:solidFill>
              </a:rPr>
            </a:br>
            <a:r>
              <a:rPr lang="en" dirty="0">
                <a:solidFill>
                  <a:schemeClr val="accent1"/>
                </a:solidFill>
              </a:rPr>
              <a:t>	-Family</a:t>
            </a:r>
            <a:br>
              <a:rPr lang="en" dirty="0"/>
            </a:br>
            <a:endParaRPr dirty="0"/>
          </a:p>
        </p:txBody>
      </p:sp>
      <p:pic>
        <p:nvPicPr>
          <p:cNvPr id="7" name="Picture 6" descr="A sign post in the woods&#10;&#10;Description automatically generated">
            <a:extLst>
              <a:ext uri="{FF2B5EF4-FFF2-40B4-BE49-F238E27FC236}">
                <a16:creationId xmlns:a16="http://schemas.microsoft.com/office/drawing/2014/main" id="{FF287CD4-CD28-99FA-4156-7FD264177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867" y="1442434"/>
            <a:ext cx="1693974" cy="2258632"/>
          </a:xfrm>
          <a:prstGeom prst="rect">
            <a:avLst/>
          </a:prstGeom>
        </p:spPr>
      </p:pic>
      <p:pic>
        <p:nvPicPr>
          <p:cNvPr id="9" name="Picture 8" descr="A house on a snowy hill&#10;&#10;Description automatically generated">
            <a:extLst>
              <a:ext uri="{FF2B5EF4-FFF2-40B4-BE49-F238E27FC236}">
                <a16:creationId xmlns:a16="http://schemas.microsoft.com/office/drawing/2014/main" id="{7C753B5E-77E4-9BDB-C5B0-D71672DAD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407" y="283335"/>
            <a:ext cx="2240925" cy="29878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6CA171-F4D9-1008-7AF8-9F687B821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383" y="432392"/>
            <a:ext cx="6218919" cy="841800"/>
          </a:xfrm>
        </p:spPr>
        <p:txBody>
          <a:bodyPr/>
          <a:lstStyle/>
          <a:p>
            <a:r>
              <a:rPr lang="en-US" dirty="0"/>
              <a:t>The Maid by Nita Prose</a:t>
            </a:r>
          </a:p>
        </p:txBody>
      </p:sp>
      <p:pic>
        <p:nvPicPr>
          <p:cNvPr id="1026" name="Picture 2" descr="The Maid">
            <a:extLst>
              <a:ext uri="{FF2B5EF4-FFF2-40B4-BE49-F238E27FC236}">
                <a16:creationId xmlns:a16="http://schemas.microsoft.com/office/drawing/2014/main" id="{319C2177-3B81-FF59-0A4C-737BCB9A8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465" y="1171161"/>
            <a:ext cx="2615366" cy="386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2587436" y="0"/>
            <a:ext cx="4173972" cy="10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The Maid Summary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43" name="Google Shape;243;p34"/>
          <p:cNvSpPr txBox="1">
            <a:spLocks noGrp="1"/>
          </p:cNvSpPr>
          <p:nvPr>
            <p:ph type="body" idx="1"/>
          </p:nvPr>
        </p:nvSpPr>
        <p:spPr>
          <a:xfrm>
            <a:off x="257577" y="356502"/>
            <a:ext cx="8628845" cy="44304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750"/>
              </a:spcAft>
            </a:pPr>
            <a:endParaRPr lang="en-US" sz="22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>
              <a:spcAft>
                <a:spcPts val="750"/>
              </a:spcAft>
              <a:buNone/>
            </a:pPr>
            <a:endParaRPr lang="en-US" sz="22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25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Molly Gray is not like everyone else. She struggles with social skills and often misreads people’s intentions. But no matter—she still she throws herself with gusto into her work as a hotel maid at the five-star Regency Grand Hotel. She delights in donning her crisp uniform each morning and returning guest rooms to a state of perfection.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>
          <a:extLst>
            <a:ext uri="{FF2B5EF4-FFF2-40B4-BE49-F238E27FC236}">
              <a16:creationId xmlns:a16="http://schemas.microsoft.com/office/drawing/2014/main" id="{338A28B5-C8F8-DCF1-10B7-023610961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>
            <a:extLst>
              <a:ext uri="{FF2B5EF4-FFF2-40B4-BE49-F238E27FC236}">
                <a16:creationId xmlns:a16="http://schemas.microsoft.com/office/drawing/2014/main" id="{9C4652CB-6155-586E-4041-20D92AE88A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0917" y="0"/>
            <a:ext cx="6362164" cy="10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The Maid Summary Continued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43" name="Google Shape;243;p34">
            <a:extLst>
              <a:ext uri="{FF2B5EF4-FFF2-40B4-BE49-F238E27FC236}">
                <a16:creationId xmlns:a16="http://schemas.microsoft.com/office/drawing/2014/main" id="{3BFF41FB-2710-94DD-D1C4-3C7CECBFAE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7577" y="356502"/>
            <a:ext cx="8628845" cy="44304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750"/>
              </a:spcAft>
            </a:pPr>
            <a:endParaRPr lang="en-US" sz="2200" b="1" i="0" dirty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22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Molly’s orderly life is upended when she enters the suite of the infamous and wealthy Charles Black, only to find Mr. Black dead—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en-US" sz="22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dead—in his bed. Perplexed by Molly’s unusual behavior, the police immediately suspect her of murder. She’s soon caught in a web of deception with no idea how to untangle herself.</a:t>
            </a:r>
            <a:endParaRPr lang="en-US" sz="2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endParaRPr lang="en-US" sz="2200" b="1" i="0" dirty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22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Fortunately for Molly, friends she never knew she had join her in a search for clues about what really happened to Mr. Black—but will they be able to find the real killer before it’s too late?</a:t>
            </a:r>
          </a:p>
        </p:txBody>
      </p:sp>
    </p:spTree>
    <p:extLst>
      <p:ext uri="{BB962C8B-B14F-4D97-AF65-F5344CB8AC3E}">
        <p14:creationId xmlns:p14="http://schemas.microsoft.com/office/powerpoint/2010/main" val="1312495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Nita Prose, author of ‘The Maid,' shares how she came up with idea for her new book l GMA">
            <a:hlinkClick r:id="" action="ppaction://media"/>
            <a:extLst>
              <a:ext uri="{FF2B5EF4-FFF2-40B4-BE49-F238E27FC236}">
                <a16:creationId xmlns:a16="http://schemas.microsoft.com/office/drawing/2014/main" id="{4C727EE9-DF73-7D19-9112-0466D403EA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050" y="0"/>
            <a:ext cx="9104313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ards with images of people&#10;&#10;Description automatically generated">
            <a:extLst>
              <a:ext uri="{FF2B5EF4-FFF2-40B4-BE49-F238E27FC236}">
                <a16:creationId xmlns:a16="http://schemas.microsoft.com/office/drawing/2014/main" id="{8149CC1A-CA42-B739-9972-7BDB59710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29" y="0"/>
            <a:ext cx="68253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0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"/>
          <p:cNvSpPr txBox="1">
            <a:spLocks noGrp="1"/>
          </p:cNvSpPr>
          <p:nvPr>
            <p:ph type="title"/>
          </p:nvPr>
        </p:nvSpPr>
        <p:spPr>
          <a:xfrm>
            <a:off x="720000" y="335814"/>
            <a:ext cx="7704000" cy="8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Feedback</a:t>
            </a:r>
            <a:endParaRPr dirty="0"/>
          </a:p>
        </p:txBody>
      </p:sp>
      <p:sp>
        <p:nvSpPr>
          <p:cNvPr id="288" name="Google Shape;288;p37"/>
          <p:cNvSpPr txBox="1">
            <a:spLocks noGrp="1"/>
          </p:cNvSpPr>
          <p:nvPr>
            <p:ph type="subTitle" idx="4"/>
          </p:nvPr>
        </p:nvSpPr>
        <p:spPr>
          <a:xfrm>
            <a:off x="1532586" y="1001019"/>
            <a:ext cx="6343566" cy="31414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Is there anything from last semester regarding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materials, discussions, the way we facilitate language that you would want changed?   </a:t>
            </a:r>
            <a:endParaRPr sz="3200" b="1" dirty="0"/>
          </a:p>
        </p:txBody>
      </p:sp>
      <p:pic>
        <p:nvPicPr>
          <p:cNvPr id="4098" name="Picture 2" descr="3 steps to designing an effective ...">
            <a:extLst>
              <a:ext uri="{FF2B5EF4-FFF2-40B4-BE49-F238E27FC236}">
                <a16:creationId xmlns:a16="http://schemas.microsoft.com/office/drawing/2014/main" id="{CECBE100-A527-2285-710D-E8844A91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355" y="3636861"/>
            <a:ext cx="2927059" cy="117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>
          <a:extLst>
            <a:ext uri="{FF2B5EF4-FFF2-40B4-BE49-F238E27FC236}">
              <a16:creationId xmlns:a16="http://schemas.microsoft.com/office/drawing/2014/main" id="{DF1C56B7-10BD-8BEC-FC99-4D41EC67B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">
            <a:extLst>
              <a:ext uri="{FF2B5EF4-FFF2-40B4-BE49-F238E27FC236}">
                <a16:creationId xmlns:a16="http://schemas.microsoft.com/office/drawing/2014/main" id="{A140E4D3-9DEB-6008-9897-439EDC24D0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35814"/>
            <a:ext cx="7704000" cy="8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Goals</a:t>
            </a:r>
            <a:endParaRPr dirty="0"/>
          </a:p>
        </p:txBody>
      </p:sp>
      <p:sp>
        <p:nvSpPr>
          <p:cNvPr id="288" name="Google Shape;288;p37">
            <a:extLst>
              <a:ext uri="{FF2B5EF4-FFF2-40B4-BE49-F238E27FC236}">
                <a16:creationId xmlns:a16="http://schemas.microsoft.com/office/drawing/2014/main" id="{C99463B4-F9AB-C4FA-4918-F07A5282E1D0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1403797" y="1148514"/>
            <a:ext cx="6343566" cy="31414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What are some goals for yourselves for this semester? </a:t>
            </a:r>
          </a:p>
        </p:txBody>
      </p:sp>
      <p:pic>
        <p:nvPicPr>
          <p:cNvPr id="3074" name="Picture 2" descr="in Healthcare Education">
            <a:extLst>
              <a:ext uri="{FF2B5EF4-FFF2-40B4-BE49-F238E27FC236}">
                <a16:creationId xmlns:a16="http://schemas.microsoft.com/office/drawing/2014/main" id="{976C7DB3-D005-DB96-24C1-2FD33DB94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582" y="2571750"/>
            <a:ext cx="3276733" cy="196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330460"/>
      </p:ext>
    </p:extLst>
  </p:cSld>
  <p:clrMapOvr>
    <a:masterClrMapping/>
  </p:clrMapOvr>
</p:sld>
</file>

<file path=ppt/theme/theme1.xml><?xml version="1.0" encoding="utf-8"?>
<a:theme xmlns:a="http://schemas.openxmlformats.org/drawingml/2006/main" name="Snowy Mountains Minitheme by Slidesgo">
  <a:themeElements>
    <a:clrScheme name="Simple Light">
      <a:dk1>
        <a:srgbClr val="001C25"/>
      </a:dk1>
      <a:lt1>
        <a:srgbClr val="FFFFFF"/>
      </a:lt1>
      <a:dk2>
        <a:srgbClr val="4D4D4D"/>
      </a:dk2>
      <a:lt2>
        <a:srgbClr val="7A7A7A"/>
      </a:lt2>
      <a:accent1>
        <a:srgbClr val="263D63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1C2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a2e0f77-cb3c-40e6-8b4e-93814753d75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81C3B0C0658B4F97B935EC71D622FE" ma:contentTypeVersion="16" ma:contentTypeDescription="Create a new document." ma:contentTypeScope="" ma:versionID="359a0316aee31c4e4d6e57d37e02914c">
  <xsd:schema xmlns:xsd="http://www.w3.org/2001/XMLSchema" xmlns:xs="http://www.w3.org/2001/XMLSchema" xmlns:p="http://schemas.microsoft.com/office/2006/metadata/properties" xmlns:ns3="3a2e0f77-cb3c-40e6-8b4e-93814753d752" xmlns:ns4="8658b94e-f8f8-4871-abb3-ac36968fcb1d" targetNamespace="http://schemas.microsoft.com/office/2006/metadata/properties" ma:root="true" ma:fieldsID="dc58066df53d0f1058bb1fe68f8d9ef5" ns3:_="" ns4:_="">
    <xsd:import namespace="3a2e0f77-cb3c-40e6-8b4e-93814753d752"/>
    <xsd:import namespace="8658b94e-f8f8-4871-abb3-ac36968fcb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ystemTag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2e0f77-cb3c-40e6-8b4e-93814753d7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58b94e-f8f8-4871-abb3-ac36968fcb1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0EDADE-F2D4-49EE-96C0-EEA199DD3493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658b94e-f8f8-4871-abb3-ac36968fcb1d"/>
    <ds:schemaRef ds:uri="3a2e0f77-cb3c-40e6-8b4e-93814753d752"/>
  </ds:schemaRefs>
</ds:datastoreItem>
</file>

<file path=customXml/itemProps2.xml><?xml version="1.0" encoding="utf-8"?>
<ds:datastoreItem xmlns:ds="http://schemas.openxmlformats.org/officeDocument/2006/customXml" ds:itemID="{8F9959C8-6DEE-4A27-801B-BA59ADE85A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2e0f77-cb3c-40e6-8b4e-93814753d752"/>
    <ds:schemaRef ds:uri="8658b94e-f8f8-4871-abb3-ac36968fcb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8EFB1C-106C-4B42-818B-24990E8E9F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3306</TotalTime>
  <Words>403</Words>
  <Application>Microsoft Office PowerPoint</Application>
  <PresentationFormat>On-screen Show (16:9)</PresentationFormat>
  <Paragraphs>60</Paragraphs>
  <Slides>15</Slides>
  <Notes>15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Snowy Mountains Minitheme by Slidesgo</vt:lpstr>
      <vt:lpstr>Aphasia Book     Club: Week 1</vt:lpstr>
      <vt:lpstr>How was everyone’s break?   -Holidays  -Trips  -Family </vt:lpstr>
      <vt:lpstr>The Maid by Nita Prose</vt:lpstr>
      <vt:lpstr>The Maid Summary</vt:lpstr>
      <vt:lpstr>The Maid Summary Continued</vt:lpstr>
      <vt:lpstr>PowerPoint Presentation</vt:lpstr>
      <vt:lpstr>PowerPoint Presentation</vt:lpstr>
      <vt:lpstr>Feedback</vt:lpstr>
      <vt:lpstr>Goals</vt:lpstr>
      <vt:lpstr>Questions</vt:lpstr>
      <vt:lpstr>Language Activities </vt:lpstr>
      <vt:lpstr>Language Activity: Reflection Questions</vt:lpstr>
      <vt:lpstr>Language Activity: Debate</vt:lpstr>
      <vt:lpstr>Reading Agenda: </vt:lpstr>
      <vt:lpstr>Homework: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Shane, Allison</cp:lastModifiedBy>
  <cp:revision>10</cp:revision>
  <dcterms:modified xsi:type="dcterms:W3CDTF">2025-01-20T15:55:02Z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0x0101003081C3B0C0658B4F97B935EC71D622FE</vt:lpwstr>
  </property>
</Properties>
</file>