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09" autoAdjust="0"/>
    <p:restoredTop sz="94660"/>
  </p:normalViewPr>
  <p:slideViewPr>
    <p:cSldViewPr snapToGrid="0">
      <p:cViewPr varScale="1">
        <p:scale>
          <a:sx n="62" d="100"/>
          <a:sy n="62" d="100"/>
        </p:scale>
        <p:origin x="58" y="2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B9AA35-5931-42DC-B8FF-4803A51B34A7}" type="datetimeFigureOut">
              <a:rPr lang="en-US" smtClean="0"/>
              <a:t>10/17/2024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7E6C3B2-0E86-43FF-BF8D-495D8C8B734E}"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741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9AA35-5931-42DC-B8FF-4803A51B34A7}"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6C3B2-0E86-43FF-BF8D-495D8C8B734E}"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309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9AA35-5931-42DC-B8FF-4803A51B34A7}"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6C3B2-0E86-43FF-BF8D-495D8C8B734E}"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1403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9AA35-5931-42DC-B8FF-4803A51B34A7}"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6C3B2-0E86-43FF-BF8D-495D8C8B734E}"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562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B9AA35-5931-42DC-B8FF-4803A51B34A7}"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6C3B2-0E86-43FF-BF8D-495D8C8B734E}"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781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B9AA35-5931-42DC-B8FF-4803A51B34A7}"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6C3B2-0E86-43FF-BF8D-495D8C8B734E}"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34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B9AA35-5931-42DC-B8FF-4803A51B34A7}"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6C3B2-0E86-43FF-BF8D-495D8C8B734E}"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9745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B9AA35-5931-42DC-B8FF-4803A51B34A7}"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6C3B2-0E86-43FF-BF8D-495D8C8B734E}"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6299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9AA35-5931-42DC-B8FF-4803A51B34A7}"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6C3B2-0E86-43FF-BF8D-495D8C8B734E}" type="slidenum">
              <a:rPr lang="en-US" smtClean="0"/>
              <a:t>‹#›</a:t>
            </a:fld>
            <a:endParaRPr lang="en-US"/>
          </a:p>
        </p:txBody>
      </p:sp>
    </p:spTree>
    <p:extLst>
      <p:ext uri="{BB962C8B-B14F-4D97-AF65-F5344CB8AC3E}">
        <p14:creationId xmlns:p14="http://schemas.microsoft.com/office/powerpoint/2010/main" val="1525385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9AA35-5931-42DC-B8FF-4803A51B34A7}"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6C3B2-0E86-43FF-BF8D-495D8C8B734E}"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9553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3B9AA35-5931-42DC-B8FF-4803A51B34A7}" type="datetimeFigureOut">
              <a:rPr lang="en-US" smtClean="0"/>
              <a:t>10/17/2024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7E6C3B2-0E86-43FF-BF8D-495D8C8B734E}"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6978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3B9AA35-5931-42DC-B8FF-4803A51B34A7}" type="datetimeFigureOut">
              <a:rPr lang="en-US" smtClean="0"/>
              <a:t>10/17/2024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7E6C3B2-0E86-43FF-BF8D-495D8C8B734E}"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677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neilmoralee/13747234805/" TargetMode="External"/><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pngall.com/shopping-cart-png/download/56455" TargetMode="External"/><Relationship Id="rId7" Type="http://schemas.openxmlformats.org/officeDocument/2006/relationships/hyperlink" Target="https://www.rawpixel.com/search/hairdresser"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Relationship Id="rId5" Type="http://schemas.openxmlformats.org/officeDocument/2006/relationships/hyperlink" Target="https://www.wallpaperflare.com/indonesia-superindo-dago-canned-food-supermarket-grocery-wallpaper-exfif" TargetMode="Externa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claytron/385714120" TargetMode="External"/><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backdoorsurvival/8452840660" TargetMode="External"/><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26.5mm_Flare_Gun.jpg" TargetMode="Externa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hyperlink" Target="https://pxhere.com/es/photo/947959" TargetMode="Externa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www.flickr.com/photos/robert_voors/407999699/in/photostream/" TargetMode="External"/><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freepngimg.com/png/40238-danger-sign-download-free-image"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embracingmyshadow.com/2016/05/03/a-word-on-walking-away/"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F8869-6BF5-97DE-3EE0-D1721DB651F1}"/>
              </a:ext>
            </a:extLst>
          </p:cNvPr>
          <p:cNvSpPr>
            <a:spLocks noGrp="1"/>
          </p:cNvSpPr>
          <p:nvPr>
            <p:ph type="ctrTitle"/>
          </p:nvPr>
        </p:nvSpPr>
        <p:spPr/>
        <p:txBody>
          <a:bodyPr/>
          <a:lstStyle/>
          <a:p>
            <a:r>
              <a:rPr lang="en-US" dirty="0"/>
              <a:t>The Road By Cormac </a:t>
            </a:r>
            <a:r>
              <a:rPr lang="en-US" dirty="0" err="1"/>
              <a:t>mccarthy</a:t>
            </a:r>
            <a:endParaRPr lang="en-US" dirty="0"/>
          </a:p>
        </p:txBody>
      </p:sp>
      <p:sp>
        <p:nvSpPr>
          <p:cNvPr id="3" name="Subtitle 2">
            <a:extLst>
              <a:ext uri="{FF2B5EF4-FFF2-40B4-BE49-F238E27FC236}">
                <a16:creationId xmlns:a16="http://schemas.microsoft.com/office/drawing/2014/main" id="{775C47E1-F9AC-4F24-6DF3-8B247AC36365}"/>
              </a:ext>
            </a:extLst>
          </p:cNvPr>
          <p:cNvSpPr>
            <a:spLocks noGrp="1"/>
          </p:cNvSpPr>
          <p:nvPr>
            <p:ph type="subTitle" idx="1"/>
          </p:nvPr>
        </p:nvSpPr>
        <p:spPr/>
        <p:txBody>
          <a:bodyPr/>
          <a:lstStyle/>
          <a:p>
            <a:r>
              <a:rPr lang="en-US" dirty="0"/>
              <a:t>Pages 131-159</a:t>
            </a:r>
          </a:p>
          <a:p>
            <a:r>
              <a:rPr lang="en-US" dirty="0"/>
              <a:t>10.18.2024</a:t>
            </a:r>
          </a:p>
        </p:txBody>
      </p:sp>
    </p:spTree>
    <p:extLst>
      <p:ext uri="{BB962C8B-B14F-4D97-AF65-F5344CB8AC3E}">
        <p14:creationId xmlns:p14="http://schemas.microsoft.com/office/powerpoint/2010/main" val="1224746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0452-71D2-FB1A-9376-1661658FE5BA}"/>
              </a:ext>
            </a:extLst>
          </p:cNvPr>
          <p:cNvSpPr>
            <a:spLocks noGrp="1"/>
          </p:cNvSpPr>
          <p:nvPr>
            <p:ph type="title"/>
          </p:nvPr>
        </p:nvSpPr>
        <p:spPr/>
        <p:txBody>
          <a:bodyPr/>
          <a:lstStyle/>
          <a:p>
            <a:r>
              <a:rPr lang="en-US" dirty="0"/>
              <a:t> </a:t>
            </a:r>
          </a:p>
        </p:txBody>
      </p:sp>
      <p:pic>
        <p:nvPicPr>
          <p:cNvPr id="7" name="Content Placeholder 6" descr="A person with his hand on his head&#10;&#10;Description automatically generated">
            <a:extLst>
              <a:ext uri="{FF2B5EF4-FFF2-40B4-BE49-F238E27FC236}">
                <a16:creationId xmlns:a16="http://schemas.microsoft.com/office/drawing/2014/main" id="{8784F093-D0F0-1076-2F00-31CD7F16B73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43488" y="861380"/>
            <a:ext cx="6013450" cy="4533577"/>
          </a:xfrm>
          <a:ln>
            <a:solidFill>
              <a:schemeClr val="tx1"/>
            </a:solidFill>
          </a:ln>
        </p:spPr>
      </p:pic>
      <p:sp>
        <p:nvSpPr>
          <p:cNvPr id="4" name="Text Placeholder 3">
            <a:extLst>
              <a:ext uri="{FF2B5EF4-FFF2-40B4-BE49-F238E27FC236}">
                <a16:creationId xmlns:a16="http://schemas.microsoft.com/office/drawing/2014/main" id="{BAC89483-F78B-D645-B261-A875A767E3BD}"/>
              </a:ext>
            </a:extLst>
          </p:cNvPr>
          <p:cNvSpPr>
            <a:spLocks noGrp="1"/>
          </p:cNvSpPr>
          <p:nvPr>
            <p:ph type="body" sz="half" idx="2"/>
          </p:nvPr>
        </p:nvSpPr>
        <p:spPr>
          <a:xfrm>
            <a:off x="1442757" y="3304345"/>
            <a:ext cx="3275013" cy="2626898"/>
          </a:xfrm>
        </p:spPr>
        <p:txBody>
          <a:bodyPr>
            <a:normAutofit fontScale="92500" lnSpcReduction="20000"/>
          </a:bodyPr>
          <a:lstStyle/>
          <a:p>
            <a:r>
              <a:rPr lang="en-US" sz="2800" dirty="0"/>
              <a:t>Why does he regret finding the bunker? Do you think this was a good experience for the boy?  Why or why not?</a:t>
            </a:r>
          </a:p>
        </p:txBody>
      </p:sp>
      <p:sp>
        <p:nvSpPr>
          <p:cNvPr id="5" name="Content Placeholder 2">
            <a:extLst>
              <a:ext uri="{FF2B5EF4-FFF2-40B4-BE49-F238E27FC236}">
                <a16:creationId xmlns:a16="http://schemas.microsoft.com/office/drawing/2014/main" id="{06E4A3C5-9328-490C-45C1-70C44BE6C26D}"/>
              </a:ext>
            </a:extLst>
          </p:cNvPr>
          <p:cNvSpPr txBox="1">
            <a:spLocks/>
          </p:cNvSpPr>
          <p:nvPr/>
        </p:nvSpPr>
        <p:spPr>
          <a:xfrm>
            <a:off x="1342525" y="797909"/>
            <a:ext cx="3701189" cy="224818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3200" dirty="0"/>
              <a:t>4. Page 154:  Why does the man describe himself as an alien to the boy? </a:t>
            </a:r>
          </a:p>
        </p:txBody>
      </p:sp>
    </p:spTree>
    <p:extLst>
      <p:ext uri="{BB962C8B-B14F-4D97-AF65-F5344CB8AC3E}">
        <p14:creationId xmlns:p14="http://schemas.microsoft.com/office/powerpoint/2010/main" val="2494692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9FDC-518A-F913-27AA-57F7E608EF5E}"/>
              </a:ext>
            </a:extLst>
          </p:cNvPr>
          <p:cNvSpPr>
            <a:spLocks noGrp="1"/>
          </p:cNvSpPr>
          <p:nvPr>
            <p:ph type="title"/>
          </p:nvPr>
        </p:nvSpPr>
        <p:spPr>
          <a:xfrm>
            <a:off x="1450329" y="1122542"/>
            <a:ext cx="5532328" cy="1830584"/>
          </a:xfrm>
        </p:spPr>
        <p:txBody>
          <a:bodyPr>
            <a:normAutofit/>
          </a:bodyPr>
          <a:lstStyle/>
          <a:p>
            <a:r>
              <a:rPr lang="en-US" sz="4400" dirty="0"/>
              <a:t>4b.</a:t>
            </a:r>
          </a:p>
        </p:txBody>
      </p:sp>
      <p:pic>
        <p:nvPicPr>
          <p:cNvPr id="8" name="Picture Placeholder 7" descr="Boy playing with stuffed toy">
            <a:extLst>
              <a:ext uri="{FF2B5EF4-FFF2-40B4-BE49-F238E27FC236}">
                <a16:creationId xmlns:a16="http://schemas.microsoft.com/office/drawing/2014/main" id="{B9774B54-D55D-8ED1-1D7E-D1EDC9430C7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908" r="25908"/>
          <a:stretch>
            <a:fillRect/>
          </a:stretch>
        </p:blipFill>
        <p:spPr/>
      </p:pic>
      <p:sp>
        <p:nvSpPr>
          <p:cNvPr id="4" name="Text Placeholder 3">
            <a:extLst>
              <a:ext uri="{FF2B5EF4-FFF2-40B4-BE49-F238E27FC236}">
                <a16:creationId xmlns:a16="http://schemas.microsoft.com/office/drawing/2014/main" id="{41F27924-9AD6-C262-D0D0-5460568419FC}"/>
              </a:ext>
            </a:extLst>
          </p:cNvPr>
          <p:cNvSpPr>
            <a:spLocks noGrp="1"/>
          </p:cNvSpPr>
          <p:nvPr>
            <p:ph type="body" sz="half" idx="2"/>
          </p:nvPr>
        </p:nvSpPr>
        <p:spPr>
          <a:xfrm>
            <a:off x="1450329" y="3145991"/>
            <a:ext cx="5524404" cy="2711111"/>
          </a:xfrm>
        </p:spPr>
        <p:txBody>
          <a:bodyPr>
            <a:normAutofit fontScale="92500" lnSpcReduction="10000"/>
          </a:bodyPr>
          <a:lstStyle/>
          <a:p>
            <a:r>
              <a:rPr lang="en-US" sz="2800" dirty="0"/>
              <a:t>In your own life, do you believe in providing comfort for your children? Or should they learn about the harsh realities of life early on? What are the benefits and consequences of both approaches?</a:t>
            </a:r>
          </a:p>
        </p:txBody>
      </p:sp>
    </p:spTree>
    <p:extLst>
      <p:ext uri="{BB962C8B-B14F-4D97-AF65-F5344CB8AC3E}">
        <p14:creationId xmlns:p14="http://schemas.microsoft.com/office/powerpoint/2010/main" val="3421507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EC96-67B4-0E75-BB40-B94CBCF6B7F5}"/>
              </a:ext>
            </a:extLst>
          </p:cNvPr>
          <p:cNvSpPr>
            <a:spLocks noGrp="1"/>
          </p:cNvSpPr>
          <p:nvPr>
            <p:ph type="ctrTitle"/>
          </p:nvPr>
        </p:nvSpPr>
        <p:spPr/>
        <p:txBody>
          <a:bodyPr/>
          <a:lstStyle/>
          <a:p>
            <a:r>
              <a:rPr lang="en-US" dirty="0"/>
              <a:t>Crossword puzzle</a:t>
            </a:r>
          </a:p>
        </p:txBody>
      </p:sp>
      <p:sp>
        <p:nvSpPr>
          <p:cNvPr id="3" name="Subtitle 2">
            <a:extLst>
              <a:ext uri="{FF2B5EF4-FFF2-40B4-BE49-F238E27FC236}">
                <a16:creationId xmlns:a16="http://schemas.microsoft.com/office/drawing/2014/main" id="{544B41F7-6A12-5255-42BC-BEB5E5AEB88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712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7E6E2F-9D3F-904B-6AE7-5A6163481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702" y="902043"/>
            <a:ext cx="6615480" cy="4069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A65335D-27E0-5034-3453-600E2B8CEB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125"/>
          <a:stretch/>
        </p:blipFill>
        <p:spPr bwMode="auto">
          <a:xfrm>
            <a:off x="6437932" y="902043"/>
            <a:ext cx="5509697" cy="2066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96CA91A-CF3F-BA07-E580-D411A9B6B7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88"/>
          <a:stretch/>
        </p:blipFill>
        <p:spPr bwMode="auto">
          <a:xfrm>
            <a:off x="6723924" y="2904998"/>
            <a:ext cx="5221374"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57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EAD4-DF85-30C4-A7BE-40A3D4A6C142}"/>
              </a:ext>
            </a:extLst>
          </p:cNvPr>
          <p:cNvSpPr>
            <a:spLocks noGrp="1"/>
          </p:cNvSpPr>
          <p:nvPr>
            <p:ph type="ctrTitle"/>
          </p:nvPr>
        </p:nvSpPr>
        <p:spPr/>
        <p:txBody>
          <a:bodyPr/>
          <a:lstStyle/>
          <a:p>
            <a:r>
              <a:rPr lang="en-US" dirty="0"/>
              <a:t>Next week: </a:t>
            </a:r>
          </a:p>
        </p:txBody>
      </p:sp>
      <p:sp>
        <p:nvSpPr>
          <p:cNvPr id="3" name="Subtitle 2">
            <a:extLst>
              <a:ext uri="{FF2B5EF4-FFF2-40B4-BE49-F238E27FC236}">
                <a16:creationId xmlns:a16="http://schemas.microsoft.com/office/drawing/2014/main" id="{0728B65F-6012-13AF-A01C-85633D4C2FDC}"/>
              </a:ext>
            </a:extLst>
          </p:cNvPr>
          <p:cNvSpPr>
            <a:spLocks noGrp="1"/>
          </p:cNvSpPr>
          <p:nvPr>
            <p:ph type="subTitle" idx="1"/>
          </p:nvPr>
        </p:nvSpPr>
        <p:spPr/>
        <p:txBody>
          <a:bodyPr>
            <a:normAutofit/>
          </a:bodyPr>
          <a:lstStyle/>
          <a:p>
            <a:r>
              <a:rPr lang="en-US" sz="3200" dirty="0"/>
              <a:t>Read pages 159-175 </a:t>
            </a:r>
          </a:p>
        </p:txBody>
      </p:sp>
    </p:spTree>
    <p:extLst>
      <p:ext uri="{BB962C8B-B14F-4D97-AF65-F5344CB8AC3E}">
        <p14:creationId xmlns:p14="http://schemas.microsoft.com/office/powerpoint/2010/main" val="1700360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F2CD-E45E-FA22-8861-6EF6C8778B9B}"/>
              </a:ext>
            </a:extLst>
          </p:cNvPr>
          <p:cNvSpPr>
            <a:spLocks noGrp="1"/>
          </p:cNvSpPr>
          <p:nvPr>
            <p:ph type="title"/>
          </p:nvPr>
        </p:nvSpPr>
        <p:spPr/>
        <p:txBody>
          <a:bodyPr>
            <a:normAutofit/>
          </a:bodyPr>
          <a:lstStyle/>
          <a:p>
            <a:pPr algn="ctr"/>
            <a:r>
              <a:rPr lang="en-US" sz="6000" dirty="0"/>
              <a:t>Summary </a:t>
            </a:r>
          </a:p>
        </p:txBody>
      </p:sp>
      <p:pic>
        <p:nvPicPr>
          <p:cNvPr id="14" name="Picture 13" descr="A red shopping cart with a black background&#10;&#10;Description automatically generated">
            <a:extLst>
              <a:ext uri="{FF2B5EF4-FFF2-40B4-BE49-F238E27FC236}">
                <a16:creationId xmlns:a16="http://schemas.microsoft.com/office/drawing/2014/main" id="{E5E2C1B6-EE3C-294E-8BD5-33F367FCF5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75627" y="2323301"/>
            <a:ext cx="2333357" cy="2880982"/>
          </a:xfrm>
          <a:prstGeom prst="rect">
            <a:avLst/>
          </a:prstGeom>
        </p:spPr>
      </p:pic>
      <p:pic>
        <p:nvPicPr>
          <p:cNvPr id="19" name="Content Placeholder 18" descr="A group of jars of food&#10;&#10;Description automatically generated">
            <a:extLst>
              <a:ext uri="{FF2B5EF4-FFF2-40B4-BE49-F238E27FC236}">
                <a16:creationId xmlns:a16="http://schemas.microsoft.com/office/drawing/2014/main" id="{86AE21F0-CFCD-7CFD-6CAD-BEDB862F63AD}"/>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7203" y="2431774"/>
            <a:ext cx="4422496" cy="2492679"/>
          </a:xfrm>
          <a:ln>
            <a:solidFill>
              <a:schemeClr val="tx1"/>
            </a:solidFill>
          </a:ln>
        </p:spPr>
      </p:pic>
      <p:pic>
        <p:nvPicPr>
          <p:cNvPr id="24" name="Picture 23" descr="A person cutting her hair&#10;&#10;Description automatically generated">
            <a:extLst>
              <a:ext uri="{FF2B5EF4-FFF2-40B4-BE49-F238E27FC236}">
                <a16:creationId xmlns:a16="http://schemas.microsoft.com/office/drawing/2014/main" id="{04528537-5E5F-1F9E-A50D-69C37B5E70A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983415" y="2431774"/>
            <a:ext cx="3741355" cy="2492678"/>
          </a:xfrm>
          <a:prstGeom prst="rect">
            <a:avLst/>
          </a:prstGeom>
          <a:ln>
            <a:solidFill>
              <a:schemeClr val="tx1"/>
            </a:solidFill>
          </a:ln>
        </p:spPr>
      </p:pic>
    </p:spTree>
    <p:extLst>
      <p:ext uri="{BB962C8B-B14F-4D97-AF65-F5344CB8AC3E}">
        <p14:creationId xmlns:p14="http://schemas.microsoft.com/office/powerpoint/2010/main" val="3626599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FA182B-4DDC-4EE9-9871-CA4009C3B1CB}"/>
              </a:ext>
            </a:extLst>
          </p:cNvPr>
          <p:cNvSpPr>
            <a:spLocks noGrp="1"/>
          </p:cNvSpPr>
          <p:nvPr>
            <p:ph idx="1"/>
          </p:nvPr>
        </p:nvSpPr>
        <p:spPr>
          <a:xfrm>
            <a:off x="1451579" y="2015732"/>
            <a:ext cx="5359529" cy="3798914"/>
          </a:xfrm>
        </p:spPr>
        <p:txBody>
          <a:bodyPr>
            <a:normAutofit fontScale="92500" lnSpcReduction="20000"/>
          </a:bodyPr>
          <a:lstStyle/>
          <a:p>
            <a:r>
              <a:rPr lang="en-US" sz="2800" dirty="0"/>
              <a:t>They find a buried hatch </a:t>
            </a:r>
          </a:p>
          <a:p>
            <a:r>
              <a:rPr lang="en-US" sz="2800" dirty="0"/>
              <a:t>Inside they find an abandoned bunker</a:t>
            </a:r>
          </a:p>
          <a:p>
            <a:r>
              <a:rPr lang="en-US" sz="2800" dirty="0"/>
              <a:t>They stay for a few days and sleep, shower, and cut their hair</a:t>
            </a:r>
          </a:p>
          <a:p>
            <a:r>
              <a:rPr lang="en-US" sz="2800" dirty="0"/>
              <a:t>They find a shopping cart in the town </a:t>
            </a:r>
          </a:p>
          <a:p>
            <a:r>
              <a:rPr lang="en-US" sz="2800" dirty="0"/>
              <a:t>They leave the bunker</a:t>
            </a:r>
          </a:p>
        </p:txBody>
      </p:sp>
      <p:sp>
        <p:nvSpPr>
          <p:cNvPr id="4" name="Title 1">
            <a:extLst>
              <a:ext uri="{FF2B5EF4-FFF2-40B4-BE49-F238E27FC236}">
                <a16:creationId xmlns:a16="http://schemas.microsoft.com/office/drawing/2014/main" id="{344B8F4A-257E-8262-9CAC-629220CAE2F4}"/>
              </a:ext>
            </a:extLst>
          </p:cNvPr>
          <p:cNvSpPr>
            <a:spLocks noGrp="1"/>
          </p:cNvSpPr>
          <p:nvPr>
            <p:ph type="title"/>
          </p:nvPr>
        </p:nvSpPr>
        <p:spPr>
          <a:xfrm>
            <a:off x="1451579" y="804519"/>
            <a:ext cx="9603275" cy="1049235"/>
          </a:xfrm>
        </p:spPr>
        <p:txBody>
          <a:bodyPr>
            <a:normAutofit/>
          </a:bodyPr>
          <a:lstStyle/>
          <a:p>
            <a:pPr algn="ctr"/>
            <a:r>
              <a:rPr lang="en-US" sz="6000" dirty="0"/>
              <a:t>Summary </a:t>
            </a:r>
          </a:p>
        </p:txBody>
      </p:sp>
      <p:pic>
        <p:nvPicPr>
          <p:cNvPr id="6" name="Picture 5" descr="Open highway road">
            <a:extLst>
              <a:ext uri="{FF2B5EF4-FFF2-40B4-BE49-F238E27FC236}">
                <a16:creationId xmlns:a16="http://schemas.microsoft.com/office/drawing/2014/main" id="{E99C598D-AB12-91A6-7B57-3B17BBAD4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877" y="2523078"/>
            <a:ext cx="4360977" cy="2907318"/>
          </a:xfrm>
          <a:prstGeom prst="rect">
            <a:avLst/>
          </a:prstGeom>
          <a:ln>
            <a:solidFill>
              <a:schemeClr val="tx1"/>
            </a:solidFill>
          </a:ln>
        </p:spPr>
      </p:pic>
    </p:spTree>
    <p:extLst>
      <p:ext uri="{BB962C8B-B14F-4D97-AF65-F5344CB8AC3E}">
        <p14:creationId xmlns:p14="http://schemas.microsoft.com/office/powerpoint/2010/main" val="1282831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4266-EA21-BD27-7C74-6C61A4B4A79D}"/>
              </a:ext>
            </a:extLst>
          </p:cNvPr>
          <p:cNvSpPr>
            <a:spLocks noGrp="1"/>
          </p:cNvSpPr>
          <p:nvPr>
            <p:ph type="title"/>
          </p:nvPr>
        </p:nvSpPr>
        <p:spPr/>
        <p:txBody>
          <a:bodyPr/>
          <a:lstStyle/>
          <a:p>
            <a:r>
              <a:rPr lang="en-US" dirty="0"/>
              <a:t>Worksheet a</a:t>
            </a:r>
          </a:p>
        </p:txBody>
      </p:sp>
      <p:pic>
        <p:nvPicPr>
          <p:cNvPr id="6" name="Picture Placeholder 5" descr="A staircase going through a hole in the ground&#10;&#10;Description automatically generated">
            <a:extLst>
              <a:ext uri="{FF2B5EF4-FFF2-40B4-BE49-F238E27FC236}">
                <a16:creationId xmlns:a16="http://schemas.microsoft.com/office/drawing/2014/main" id="{23DC1C99-8C20-B5AF-747B-821F4FDFA620}"/>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88" r="1888"/>
          <a:stretch>
            <a:fillRect/>
          </a:stretch>
        </p:blipFill>
        <p:spPr/>
      </p:pic>
      <p:sp>
        <p:nvSpPr>
          <p:cNvPr id="4" name="Text Placeholder 3">
            <a:extLst>
              <a:ext uri="{FF2B5EF4-FFF2-40B4-BE49-F238E27FC236}">
                <a16:creationId xmlns:a16="http://schemas.microsoft.com/office/drawing/2014/main" id="{7E9CB2B2-2D12-7818-36B5-1E7222C3E0A2}"/>
              </a:ext>
            </a:extLst>
          </p:cNvPr>
          <p:cNvSpPr>
            <a:spLocks noGrp="1"/>
          </p:cNvSpPr>
          <p:nvPr>
            <p:ph type="body" sz="half" idx="2"/>
          </p:nvPr>
        </p:nvSpPr>
        <p:spPr/>
        <p:txBody>
          <a:bodyPr>
            <a:normAutofit/>
          </a:bodyPr>
          <a:lstStyle/>
          <a:p>
            <a:r>
              <a:rPr lang="en-US" sz="3200" dirty="0"/>
              <a:t>1. On page 134, the man finds a hatch in the ground. The boy is afraid to open it. Why? </a:t>
            </a:r>
          </a:p>
        </p:txBody>
      </p:sp>
      <p:sp>
        <p:nvSpPr>
          <p:cNvPr id="7" name="TextBox 6">
            <a:extLst>
              <a:ext uri="{FF2B5EF4-FFF2-40B4-BE49-F238E27FC236}">
                <a16:creationId xmlns:a16="http://schemas.microsoft.com/office/drawing/2014/main" id="{E449FE3D-3FEF-5748-99F4-32F21968D2A0}"/>
              </a:ext>
            </a:extLst>
          </p:cNvPr>
          <p:cNvSpPr txBox="1"/>
          <p:nvPr/>
        </p:nvSpPr>
        <p:spPr>
          <a:xfrm>
            <a:off x="8124389" y="4988869"/>
            <a:ext cx="2791171" cy="369332"/>
          </a:xfrm>
          <a:prstGeom prst="rect">
            <a:avLst/>
          </a:prstGeom>
          <a:noFill/>
        </p:spPr>
        <p:txBody>
          <a:bodyPr wrap="square" rtlCol="0">
            <a:spAutoFit/>
          </a:bodyPr>
          <a:lstStyle/>
          <a:p>
            <a:r>
              <a:rPr lang="en-US" sz="900">
                <a:hlinkClick r:id="rId3" tooltip="https://www.flickr.com/photos/claytron/385714120"/>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98034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0F89C-4557-F419-F1F6-F2BD7C6741A7}"/>
              </a:ext>
            </a:extLst>
          </p:cNvPr>
          <p:cNvSpPr>
            <a:spLocks noGrp="1"/>
          </p:cNvSpPr>
          <p:nvPr>
            <p:ph sz="half" idx="1"/>
          </p:nvPr>
        </p:nvSpPr>
        <p:spPr>
          <a:xfrm>
            <a:off x="6335854" y="1980378"/>
            <a:ext cx="4645152" cy="3448595"/>
          </a:xfrm>
        </p:spPr>
        <p:txBody>
          <a:bodyPr>
            <a:normAutofit lnSpcReduction="10000"/>
          </a:bodyPr>
          <a:lstStyle/>
          <a:p>
            <a:pPr marL="0" indent="0">
              <a:buNone/>
            </a:pPr>
            <a:r>
              <a:rPr lang="en-US" sz="2800" dirty="0"/>
              <a:t>The hatch reveals a “richness of a vanished world” (page 139), showing that the boy had nothing to fear.  What was something that you were afraid to do but turned out to be beneficial?</a:t>
            </a:r>
          </a:p>
        </p:txBody>
      </p:sp>
      <p:pic>
        <p:nvPicPr>
          <p:cNvPr id="6" name="Content Placeholder 5" descr="A shelf full of food&#10;&#10;Description automatically generated">
            <a:extLst>
              <a:ext uri="{FF2B5EF4-FFF2-40B4-BE49-F238E27FC236}">
                <a16:creationId xmlns:a16="http://schemas.microsoft.com/office/drawing/2014/main" id="{93F937D2-E32F-A362-1499-91B91A1749C9}"/>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08734" y="2098798"/>
            <a:ext cx="4282341" cy="3211756"/>
          </a:xfrm>
          <a:ln>
            <a:solidFill>
              <a:schemeClr val="tx1"/>
            </a:solidFill>
          </a:ln>
        </p:spPr>
      </p:pic>
      <p:sp>
        <p:nvSpPr>
          <p:cNvPr id="8" name="Title 6">
            <a:extLst>
              <a:ext uri="{FF2B5EF4-FFF2-40B4-BE49-F238E27FC236}">
                <a16:creationId xmlns:a16="http://schemas.microsoft.com/office/drawing/2014/main" id="{A5E39225-EBFC-D44A-5E4B-FAE654762D4A}"/>
              </a:ext>
            </a:extLst>
          </p:cNvPr>
          <p:cNvSpPr>
            <a:spLocks noGrp="1"/>
          </p:cNvSpPr>
          <p:nvPr>
            <p:ph type="title"/>
          </p:nvPr>
        </p:nvSpPr>
        <p:spPr>
          <a:xfrm>
            <a:off x="1377731" y="1049563"/>
            <a:ext cx="9603275" cy="1049235"/>
          </a:xfrm>
        </p:spPr>
        <p:txBody>
          <a:bodyPr>
            <a:normAutofit/>
          </a:bodyPr>
          <a:lstStyle/>
          <a:p>
            <a:r>
              <a:rPr lang="en-US" sz="4800" dirty="0"/>
              <a:t>1b.</a:t>
            </a:r>
          </a:p>
        </p:txBody>
      </p:sp>
    </p:spTree>
    <p:extLst>
      <p:ext uri="{BB962C8B-B14F-4D97-AF65-F5344CB8AC3E}">
        <p14:creationId xmlns:p14="http://schemas.microsoft.com/office/powerpoint/2010/main" val="3389503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D7282C-0C8F-1A6F-3D04-2331289E3E77}"/>
              </a:ext>
            </a:extLst>
          </p:cNvPr>
          <p:cNvSpPr>
            <a:spLocks noGrp="1"/>
          </p:cNvSpPr>
          <p:nvPr>
            <p:ph idx="1"/>
          </p:nvPr>
        </p:nvSpPr>
        <p:spPr>
          <a:xfrm>
            <a:off x="1451579" y="804518"/>
            <a:ext cx="9603275" cy="1049235"/>
          </a:xfrm>
        </p:spPr>
        <p:txBody>
          <a:bodyPr>
            <a:normAutofit fontScale="92500" lnSpcReduction="20000"/>
          </a:bodyPr>
          <a:lstStyle/>
          <a:p>
            <a:pPr marL="0" indent="0">
              <a:buNone/>
            </a:pPr>
            <a:r>
              <a:rPr lang="en-US" sz="3200" dirty="0"/>
              <a:t>2. Page 149:  What does the man use to fill the gun? Why do you think he did this?</a:t>
            </a:r>
          </a:p>
        </p:txBody>
      </p:sp>
      <p:sp>
        <p:nvSpPr>
          <p:cNvPr id="7" name="Title 6">
            <a:extLst>
              <a:ext uri="{FF2B5EF4-FFF2-40B4-BE49-F238E27FC236}">
                <a16:creationId xmlns:a16="http://schemas.microsoft.com/office/drawing/2014/main" id="{53A6EE2B-BCEC-BF82-8D65-09022D4BDC9A}"/>
              </a:ext>
            </a:extLst>
          </p:cNvPr>
          <p:cNvSpPr>
            <a:spLocks noGrp="1"/>
          </p:cNvSpPr>
          <p:nvPr>
            <p:ph type="title"/>
          </p:nvPr>
        </p:nvSpPr>
        <p:spPr>
          <a:xfrm>
            <a:off x="-1629048" y="5133588"/>
            <a:ext cx="9603275" cy="1049235"/>
          </a:xfrm>
        </p:spPr>
        <p:txBody>
          <a:bodyPr/>
          <a:lstStyle/>
          <a:p>
            <a:endParaRPr lang="en-US" dirty="0"/>
          </a:p>
        </p:txBody>
      </p:sp>
      <p:pic>
        <p:nvPicPr>
          <p:cNvPr id="9" name="Picture 8" descr="A close-up of a toy object&#10;&#10;Description automatically generated">
            <a:extLst>
              <a:ext uri="{FF2B5EF4-FFF2-40B4-BE49-F238E27FC236}">
                <a16:creationId xmlns:a16="http://schemas.microsoft.com/office/drawing/2014/main" id="{04E30F37-18F0-9F32-8EDB-0A3C1137CAE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44431" y="2286001"/>
            <a:ext cx="3625599" cy="2718248"/>
          </a:xfrm>
          <a:prstGeom prst="rect">
            <a:avLst/>
          </a:prstGeom>
          <a:ln>
            <a:solidFill>
              <a:schemeClr val="tx1"/>
            </a:solidFill>
          </a:ln>
        </p:spPr>
      </p:pic>
      <p:pic>
        <p:nvPicPr>
          <p:cNvPr id="12" name="Picture 11" descr="A group of bullets on a table&#10;&#10;Description automatically generated">
            <a:extLst>
              <a:ext uri="{FF2B5EF4-FFF2-40B4-BE49-F238E27FC236}">
                <a16:creationId xmlns:a16="http://schemas.microsoft.com/office/drawing/2014/main" id="{EDE6C4E8-007D-6622-BA82-7F2D89E349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1072"/>
          <a:stretch/>
        </p:blipFill>
        <p:spPr>
          <a:xfrm>
            <a:off x="6621970" y="2286000"/>
            <a:ext cx="3625599" cy="2718248"/>
          </a:xfrm>
          <a:prstGeom prst="rect">
            <a:avLst/>
          </a:prstGeom>
          <a:ln>
            <a:solidFill>
              <a:schemeClr val="tx1"/>
            </a:solidFill>
          </a:ln>
        </p:spPr>
      </p:pic>
    </p:spTree>
    <p:extLst>
      <p:ext uri="{BB962C8B-B14F-4D97-AF65-F5344CB8AC3E}">
        <p14:creationId xmlns:p14="http://schemas.microsoft.com/office/powerpoint/2010/main" val="382974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A493-7F02-29AD-800D-6462353DD287}"/>
              </a:ext>
            </a:extLst>
          </p:cNvPr>
          <p:cNvSpPr>
            <a:spLocks noGrp="1"/>
          </p:cNvSpPr>
          <p:nvPr>
            <p:ph type="title"/>
          </p:nvPr>
        </p:nvSpPr>
        <p:spPr>
          <a:xfrm>
            <a:off x="-5125440" y="-708042"/>
            <a:ext cx="5532328" cy="1830584"/>
          </a:xfrm>
        </p:spPr>
        <p:txBody>
          <a:bodyPr/>
          <a:lstStyle/>
          <a:p>
            <a:endParaRPr lang="en-US" dirty="0"/>
          </a:p>
        </p:txBody>
      </p:sp>
      <p:pic>
        <p:nvPicPr>
          <p:cNvPr id="7" name="Picture Placeholder 6" descr="A small tree growing in the snow&#10;&#10;Description automatically generated">
            <a:extLst>
              <a:ext uri="{FF2B5EF4-FFF2-40B4-BE49-F238E27FC236}">
                <a16:creationId xmlns:a16="http://schemas.microsoft.com/office/drawing/2014/main" id="{7BED1081-4599-F23F-CDF2-C3510E3A6D74}"/>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982" r="25982"/>
          <a:stretch>
            <a:fillRect/>
          </a:stretch>
        </p:blipFill>
        <p:spPr/>
      </p:pic>
      <p:sp>
        <p:nvSpPr>
          <p:cNvPr id="4" name="Text Placeholder 3">
            <a:extLst>
              <a:ext uri="{FF2B5EF4-FFF2-40B4-BE49-F238E27FC236}">
                <a16:creationId xmlns:a16="http://schemas.microsoft.com/office/drawing/2014/main" id="{3F055E91-C349-2D20-784E-4FCCDFEB1274}"/>
              </a:ext>
            </a:extLst>
          </p:cNvPr>
          <p:cNvSpPr>
            <a:spLocks noGrp="1"/>
          </p:cNvSpPr>
          <p:nvPr>
            <p:ph type="body" sz="half" idx="2"/>
          </p:nvPr>
        </p:nvSpPr>
        <p:spPr>
          <a:xfrm>
            <a:off x="1503436" y="885093"/>
            <a:ext cx="5524404" cy="2003742"/>
          </a:xfrm>
        </p:spPr>
        <p:txBody>
          <a:bodyPr>
            <a:normAutofit lnSpcReduction="10000"/>
          </a:bodyPr>
          <a:lstStyle/>
          <a:p>
            <a:r>
              <a:rPr lang="en-US" sz="3600" dirty="0"/>
              <a:t>2b. Can you recall at time you lied to make yourself look more impressive?</a:t>
            </a:r>
          </a:p>
        </p:txBody>
      </p:sp>
      <p:sp>
        <p:nvSpPr>
          <p:cNvPr id="5" name="Text Placeholder 3">
            <a:extLst>
              <a:ext uri="{FF2B5EF4-FFF2-40B4-BE49-F238E27FC236}">
                <a16:creationId xmlns:a16="http://schemas.microsoft.com/office/drawing/2014/main" id="{D4C93642-BF0C-C0EA-39E2-B433461AD4B6}"/>
              </a:ext>
            </a:extLst>
          </p:cNvPr>
          <p:cNvSpPr txBox="1">
            <a:spLocks/>
          </p:cNvSpPr>
          <p:nvPr/>
        </p:nvSpPr>
        <p:spPr>
          <a:xfrm>
            <a:off x="1503436" y="3428999"/>
            <a:ext cx="5524404" cy="245598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400" kern="1200" cap="none"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200" kern="120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cap="none"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00000"/>
              <a:buFont typeface="Arial" panose="020B0604020202020204" pitchFamily="34" charset="0"/>
              <a:buNone/>
              <a:defRPr sz="1000" kern="1200" baseline="0">
                <a:solidFill>
                  <a:schemeClr val="tx1"/>
                </a:solidFill>
                <a:effectLst/>
                <a:latin typeface="+mn-lt"/>
                <a:ea typeface="+mn-ea"/>
                <a:cs typeface="+mn-cs"/>
              </a:defRPr>
            </a:lvl9pPr>
          </a:lstStyle>
          <a:p>
            <a:r>
              <a:rPr lang="en-US" sz="2800" dirty="0"/>
              <a:t>Did it work? What kind of impact did it have on your relationship with that person, if any?</a:t>
            </a:r>
          </a:p>
        </p:txBody>
      </p:sp>
    </p:spTree>
    <p:extLst>
      <p:ext uri="{BB962C8B-B14F-4D97-AF65-F5344CB8AC3E}">
        <p14:creationId xmlns:p14="http://schemas.microsoft.com/office/powerpoint/2010/main" val="2427232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3809-D0ED-D0CD-749D-C31A08E43993}"/>
              </a:ext>
            </a:extLst>
          </p:cNvPr>
          <p:cNvSpPr>
            <a:spLocks noGrp="1"/>
          </p:cNvSpPr>
          <p:nvPr>
            <p:ph type="title"/>
          </p:nvPr>
        </p:nvSpPr>
        <p:spPr>
          <a:xfrm>
            <a:off x="1003740" y="6858000"/>
            <a:ext cx="9605635" cy="1059305"/>
          </a:xfrm>
        </p:spPr>
        <p:txBody>
          <a:bodyPr/>
          <a:lstStyle/>
          <a:p>
            <a:endParaRPr lang="en-US" dirty="0"/>
          </a:p>
        </p:txBody>
      </p:sp>
      <p:sp>
        <p:nvSpPr>
          <p:cNvPr id="3" name="Content Placeholder 2">
            <a:extLst>
              <a:ext uri="{FF2B5EF4-FFF2-40B4-BE49-F238E27FC236}">
                <a16:creationId xmlns:a16="http://schemas.microsoft.com/office/drawing/2014/main" id="{B0E477E4-95FF-95C0-C3F8-B5F282D25389}"/>
              </a:ext>
            </a:extLst>
          </p:cNvPr>
          <p:cNvSpPr>
            <a:spLocks noGrp="1"/>
          </p:cNvSpPr>
          <p:nvPr>
            <p:ph sz="half" idx="1"/>
          </p:nvPr>
        </p:nvSpPr>
        <p:spPr>
          <a:xfrm>
            <a:off x="1451579" y="2517848"/>
            <a:ext cx="4645152" cy="2438406"/>
          </a:xfrm>
        </p:spPr>
        <p:txBody>
          <a:bodyPr>
            <a:normAutofit/>
          </a:bodyPr>
          <a:lstStyle/>
          <a:p>
            <a:pPr marL="0" indent="0">
              <a:buNone/>
            </a:pPr>
            <a:r>
              <a:rPr lang="en-US" sz="3600" dirty="0"/>
              <a:t>Why does the man say they need to leave? Do you think he’s right?</a:t>
            </a:r>
          </a:p>
        </p:txBody>
      </p:sp>
      <p:sp>
        <p:nvSpPr>
          <p:cNvPr id="5" name="Content Placeholder 2">
            <a:extLst>
              <a:ext uri="{FF2B5EF4-FFF2-40B4-BE49-F238E27FC236}">
                <a16:creationId xmlns:a16="http://schemas.microsoft.com/office/drawing/2014/main" id="{86B78DE5-088E-D03A-7503-E639A790EDD0}"/>
              </a:ext>
            </a:extLst>
          </p:cNvPr>
          <p:cNvSpPr txBox="1">
            <a:spLocks/>
          </p:cNvSpPr>
          <p:nvPr/>
        </p:nvSpPr>
        <p:spPr>
          <a:xfrm>
            <a:off x="1451579" y="804518"/>
            <a:ext cx="9603275" cy="10492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3200" dirty="0"/>
              <a:t>3. On page 151, the boy says that he wishes they could stay in the bunker forever. </a:t>
            </a:r>
          </a:p>
        </p:txBody>
      </p:sp>
      <p:pic>
        <p:nvPicPr>
          <p:cNvPr id="9" name="Content Placeholder 8" descr="A yellow sign with black text&#10;&#10;Description automatically generated">
            <a:extLst>
              <a:ext uri="{FF2B5EF4-FFF2-40B4-BE49-F238E27FC236}">
                <a16:creationId xmlns:a16="http://schemas.microsoft.com/office/drawing/2014/main" id="{A2A28A46-A145-9B72-096E-0C81DE048948}"/>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6810" y="2519360"/>
            <a:ext cx="2438405" cy="2438405"/>
          </a:xfrm>
        </p:spPr>
      </p:pic>
    </p:spTree>
    <p:extLst>
      <p:ext uri="{BB962C8B-B14F-4D97-AF65-F5344CB8AC3E}">
        <p14:creationId xmlns:p14="http://schemas.microsoft.com/office/powerpoint/2010/main" val="195004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6A97-00DA-FC22-5B9A-3BFDF2C9AF48}"/>
              </a:ext>
            </a:extLst>
          </p:cNvPr>
          <p:cNvSpPr>
            <a:spLocks noGrp="1"/>
          </p:cNvSpPr>
          <p:nvPr>
            <p:ph type="title"/>
          </p:nvPr>
        </p:nvSpPr>
        <p:spPr>
          <a:xfrm>
            <a:off x="1450975" y="966890"/>
            <a:ext cx="9603275" cy="1049235"/>
          </a:xfrm>
        </p:spPr>
        <p:txBody>
          <a:bodyPr>
            <a:normAutofit/>
          </a:bodyPr>
          <a:lstStyle/>
          <a:p>
            <a:r>
              <a:rPr lang="en-US" sz="4800" dirty="0"/>
              <a:t>3b.</a:t>
            </a:r>
          </a:p>
        </p:txBody>
      </p:sp>
      <p:sp>
        <p:nvSpPr>
          <p:cNvPr id="4" name="Content Placeholder 3">
            <a:extLst>
              <a:ext uri="{FF2B5EF4-FFF2-40B4-BE49-F238E27FC236}">
                <a16:creationId xmlns:a16="http://schemas.microsoft.com/office/drawing/2014/main" id="{781F1854-7F0C-8557-8976-4392AD096838}"/>
              </a:ext>
            </a:extLst>
          </p:cNvPr>
          <p:cNvSpPr>
            <a:spLocks noGrp="1"/>
          </p:cNvSpPr>
          <p:nvPr>
            <p:ph idx="1"/>
          </p:nvPr>
        </p:nvSpPr>
        <p:spPr>
          <a:xfrm>
            <a:off x="1450975" y="2016125"/>
            <a:ext cx="10002471" cy="3449638"/>
          </a:xfrm>
        </p:spPr>
        <p:txBody>
          <a:bodyPr>
            <a:normAutofit/>
          </a:bodyPr>
          <a:lstStyle/>
          <a:p>
            <a:pPr marL="0" indent="0">
              <a:buNone/>
            </a:pPr>
            <a:r>
              <a:rPr lang="en-US" sz="3200" dirty="0"/>
              <a:t>Think about a time you’ve had to leave something good behind. What was the reason? What was the outcome?</a:t>
            </a:r>
          </a:p>
          <a:p>
            <a:pPr marL="0" indent="0">
              <a:buNone/>
            </a:pPr>
            <a:endParaRPr lang="en-US" sz="3200" dirty="0"/>
          </a:p>
        </p:txBody>
      </p:sp>
      <p:pic>
        <p:nvPicPr>
          <p:cNvPr id="6" name="Picture 5" descr="A close-up of a foot&#10;&#10;Description automatically generated">
            <a:extLst>
              <a:ext uri="{FF2B5EF4-FFF2-40B4-BE49-F238E27FC236}">
                <a16:creationId xmlns:a16="http://schemas.microsoft.com/office/drawing/2014/main" id="{EBCD9BEB-5D93-9D7C-3C71-257DF06921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22051" y="3740944"/>
            <a:ext cx="5147897" cy="1900595"/>
          </a:xfrm>
          <a:prstGeom prst="rect">
            <a:avLst/>
          </a:prstGeom>
          <a:ln>
            <a:solidFill>
              <a:schemeClr val="tx1"/>
            </a:solidFill>
          </a:ln>
        </p:spPr>
      </p:pic>
    </p:spTree>
    <p:extLst>
      <p:ext uri="{BB962C8B-B14F-4D97-AF65-F5344CB8AC3E}">
        <p14:creationId xmlns:p14="http://schemas.microsoft.com/office/powerpoint/2010/main" val="3292078691"/>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109</TotalTime>
  <Words>339</Words>
  <Application>Microsoft Office PowerPoint</Application>
  <PresentationFormat>Widescreen</PresentationFormat>
  <Paragraphs>30</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Gill Sans MT</vt:lpstr>
      <vt:lpstr>Gallery</vt:lpstr>
      <vt:lpstr>The Road By Cormac mccarthy</vt:lpstr>
      <vt:lpstr>Summary </vt:lpstr>
      <vt:lpstr>Summary </vt:lpstr>
      <vt:lpstr>Worksheet a</vt:lpstr>
      <vt:lpstr>1b.</vt:lpstr>
      <vt:lpstr>PowerPoint Presentation</vt:lpstr>
      <vt:lpstr>PowerPoint Presentation</vt:lpstr>
      <vt:lpstr>PowerPoint Presentation</vt:lpstr>
      <vt:lpstr>3b.</vt:lpstr>
      <vt:lpstr> </vt:lpstr>
      <vt:lpstr>4b.</vt:lpstr>
      <vt:lpstr>Crossword puzzle</vt:lpstr>
      <vt:lpstr>PowerPoint Presentation</vt:lpstr>
      <vt:lpstr>Next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Parrott, Hannah</dc:creator>
  <cp:lastModifiedBy>Parrott, Hannah</cp:lastModifiedBy>
  <cp:revision>1</cp:revision>
  <dcterms:created xsi:type="dcterms:W3CDTF">2024-10-17T21:31:07Z</dcterms:created>
  <dcterms:modified xsi:type="dcterms:W3CDTF">2024-10-17T23:20:15Z</dcterms:modified>
</cp:coreProperties>
</file>